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handoutMasterIdLst>
    <p:handoutMasterId r:id="rId55"/>
  </p:handoutMasterIdLst>
  <p:sldIdLst>
    <p:sldId id="256" r:id="rId3"/>
    <p:sldId id="258" r:id="rId4"/>
    <p:sldId id="281" r:id="rId5"/>
    <p:sldId id="280" r:id="rId6"/>
    <p:sldId id="282" r:id="rId7"/>
    <p:sldId id="283" r:id="rId8"/>
    <p:sldId id="284" r:id="rId9"/>
    <p:sldId id="286" r:id="rId10"/>
    <p:sldId id="287" r:id="rId11"/>
    <p:sldId id="288" r:id="rId12"/>
    <p:sldId id="290" r:id="rId13"/>
    <p:sldId id="291" r:id="rId14"/>
    <p:sldId id="292" r:id="rId15"/>
    <p:sldId id="293" r:id="rId16"/>
    <p:sldId id="294" r:id="rId17"/>
    <p:sldId id="296" r:id="rId18"/>
    <p:sldId id="298" r:id="rId19"/>
    <p:sldId id="297" r:id="rId20"/>
    <p:sldId id="301" r:id="rId21"/>
    <p:sldId id="302" r:id="rId22"/>
    <p:sldId id="303" r:id="rId23"/>
    <p:sldId id="304" r:id="rId24"/>
    <p:sldId id="305" r:id="rId25"/>
    <p:sldId id="307" r:id="rId26"/>
    <p:sldId id="308" r:id="rId27"/>
    <p:sldId id="309" r:id="rId28"/>
    <p:sldId id="285" r:id="rId29"/>
    <p:sldId id="310" r:id="rId30"/>
    <p:sldId id="311" r:id="rId31"/>
    <p:sldId id="312" r:id="rId32"/>
    <p:sldId id="289" r:id="rId33"/>
    <p:sldId id="313" r:id="rId34"/>
    <p:sldId id="314" r:id="rId35"/>
    <p:sldId id="315" r:id="rId36"/>
    <p:sldId id="316" r:id="rId37"/>
    <p:sldId id="317" r:id="rId38"/>
    <p:sldId id="318" r:id="rId39"/>
    <p:sldId id="299" r:id="rId40"/>
    <p:sldId id="300" r:id="rId41"/>
    <p:sldId id="321" r:id="rId42"/>
    <p:sldId id="322" r:id="rId43"/>
    <p:sldId id="323" r:id="rId44"/>
    <p:sldId id="324" r:id="rId45"/>
    <p:sldId id="325" r:id="rId46"/>
    <p:sldId id="306" r:id="rId47"/>
    <p:sldId id="319" r:id="rId48"/>
    <p:sldId id="320" r:id="rId49"/>
    <p:sldId id="326" r:id="rId50"/>
    <p:sldId id="327" r:id="rId51"/>
    <p:sldId id="328" r:id="rId52"/>
    <p:sldId id="279" r:id="rId53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980"/>
    <a:srgbClr val="B347B3"/>
    <a:srgbClr val="4D004D"/>
    <a:srgbClr val="28286A"/>
    <a:srgbClr val="654FB1"/>
    <a:srgbClr val="3B3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1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3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2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275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61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655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1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044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24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46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9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1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776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CCD18-7142-43DF-B765-5F7F3E697FD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690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186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96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9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9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5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9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2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2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913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3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597352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2FC37-BA0D-460B-8FF4-8583E09FF525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AC7E-6E79-4D38-B114-CC105AA285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711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711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711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71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71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27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174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A18BE4-6A34-BCC7-269C-E720CA5FB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760752" y="2636912"/>
            <a:ext cx="89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拓扑排序与最短路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9ED9F17-87E8-AB5E-2680-5B577B5AC020}"/>
              </a:ext>
            </a:extLst>
          </p:cNvPr>
          <p:cNvSpPr/>
          <p:nvPr/>
        </p:nvSpPr>
        <p:spPr>
          <a:xfrm>
            <a:off x="607306" y="1335748"/>
            <a:ext cx="584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spc="400" dirty="0">
                <a:solidFill>
                  <a:srgbClr val="801980"/>
                </a:solidFill>
                <a:cs typeface="+mn-ea"/>
                <a:sym typeface="+mn-lt"/>
              </a:rPr>
              <a:t>具体代码实现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D9882C-BFD1-B5F6-7546-C0242144D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242" y="1879604"/>
            <a:ext cx="3846061" cy="3543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41CD50-ECEF-8296-A83D-FDC6CD9EE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655" y="951933"/>
            <a:ext cx="5768276" cy="4535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072354-2A19-A75F-F226-0ECF7DB35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18" y="4747365"/>
            <a:ext cx="5279782" cy="22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1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8616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400" dirty="0" err="1">
                <a:solidFill>
                  <a:srgbClr val="801980"/>
                </a:solidFill>
                <a:cs typeface="+mn-ea"/>
                <a:sym typeface="+mn-lt"/>
              </a:rPr>
              <a:t>dp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P7113 [NOIP2020]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排水系统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91ACFE7-D4EE-4DFA-F318-833554C5C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946673"/>
            <a:ext cx="11760968" cy="35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9336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400" dirty="0" err="1">
                <a:solidFill>
                  <a:srgbClr val="801980"/>
                </a:solidFill>
                <a:cs typeface="+mn-ea"/>
                <a:sym typeface="+mn-lt"/>
              </a:rPr>
              <a:t>dp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P7113 [NOIP2020]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排水系统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91ACFE7-D4EE-4DFA-F318-833554C5C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431" y="1955908"/>
            <a:ext cx="10221137" cy="4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0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8904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400" dirty="0" err="1">
                <a:solidFill>
                  <a:srgbClr val="801980"/>
                </a:solidFill>
                <a:cs typeface="+mn-ea"/>
                <a:sym typeface="+mn-lt"/>
              </a:rPr>
              <a:t>dp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P7113 [NOIP2020]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排水系统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AF5B58-25D5-503E-7DB2-B512D1FC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3" y="1881502"/>
            <a:ext cx="4746933" cy="4976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1967BA-34C0-63FC-E960-B0D22F394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176" y="1881503"/>
            <a:ext cx="6124919" cy="49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8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8616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找环例题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P2712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摄像头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FA585E-903A-6C5B-26AC-09094059F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3" y="2068090"/>
            <a:ext cx="10819693" cy="42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8616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找环例题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P2712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摄像头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1CB31A-ECB5-CC93-1EB9-08B22D0C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5" y="1959405"/>
            <a:ext cx="4764837" cy="4418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E5C871-1C16-B3D4-CD77-64619CD12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66" y="1473100"/>
            <a:ext cx="4103071" cy="48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8616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找环例题 </a:t>
            </a:r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P2712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摄像头</a:t>
            </a:r>
            <a:endParaRPr lang="en-US" altLang="zh-CN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如果需要标记环</a:t>
            </a:r>
          </a:p>
          <a:p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3347DF-2732-1CE0-E012-E0223DF67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170" y="1365182"/>
            <a:ext cx="5974267" cy="45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9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941C52-4850-C5D8-6C7D-FF8D67A06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97584" y="2067519"/>
            <a:ext cx="8996833" cy="2734079"/>
            <a:chOff x="1597584" y="1799925"/>
            <a:chExt cx="8996833" cy="2734079"/>
          </a:xfrm>
        </p:grpSpPr>
        <p:sp>
          <p:nvSpPr>
            <p:cNvPr id="27" name="文本框 26"/>
            <p:cNvSpPr txBox="1"/>
            <p:nvPr/>
          </p:nvSpPr>
          <p:spPr>
            <a:xfrm>
              <a:off x="2845547" y="1799925"/>
              <a:ext cx="65009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PART 2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597584" y="3463864"/>
              <a:ext cx="8996833" cy="1070140"/>
              <a:chOff x="1597585" y="3447286"/>
              <a:chExt cx="8996833" cy="107014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152707" y="3447286"/>
                <a:ext cx="78865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最短路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597585" y="4240427"/>
                <a:ext cx="89968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Shortest path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950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:Floyd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7430AD-1D91-1B69-B3C8-E0AE63F3D446}"/>
                  </a:ext>
                </a:extLst>
              </p:cNvPr>
              <p:cNvSpPr txBox="1"/>
              <p:nvPr/>
            </p:nvSpPr>
            <p:spPr>
              <a:xfrm>
                <a:off x="215516" y="1404450"/>
                <a:ext cx="1178514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一条从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的最短路径，它要么是直接从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连的边，要么是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经过某些节点后到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。</a:t>
                </a:r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endParaRPr lang="zh-CN" altLang="en-US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可以声明一个数组，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含义为只经过前</a:t>
                </a:r>
                <a:r>
                  <a:rPr lang="en-US" altLang="zh-CN" sz="2400" b="1" spc="4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i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个点</a:t>
                </a:r>
                <a:r>
                  <a:rPr lang="zh-CN" altLang="en-US" sz="2400" b="1" spc="400" dirty="0">
                    <a:cs typeface="+mn-ea"/>
                    <a:sym typeface="+mn-lt"/>
                  </a:rPr>
                  <a:t>中的某些结点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（或直达），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的最短路径长度。</a:t>
                </a:r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endParaRPr lang="zh-CN" altLang="en-US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这时转移就很方便了，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的值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:</a:t>
                </a:r>
              </a:p>
              <a:p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要么是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经过前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i-1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个点的最短路径长度。</a:t>
                </a:r>
              </a:p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要么是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u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到</a:t>
                </a:r>
                <a:r>
                  <a:rPr lang="en-US" altLang="zh-CN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v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中间一定经过第</a:t>
                </a:r>
                <a:r>
                  <a:rPr lang="en-US" altLang="zh-CN" sz="2400" b="1" spc="400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i</a:t>
                </a:r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个点的最短长度。</a:t>
                </a:r>
              </a:p>
              <a:p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r>
                  <a:rPr lang="zh-CN" altLang="en-US" sz="2400" b="1" spc="400" dirty="0">
                    <a:solidFill>
                      <a:schemeClr val="tx1"/>
                    </a:solidFill>
                    <a:cs typeface="+mn-ea"/>
                    <a:sym typeface="+mn-lt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min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⁡(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],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]+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𝒅𝒑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spc="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])</m:t>
                    </m:r>
                  </m:oMath>
                </a14:m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endParaRPr lang="zh-CN" altLang="en-US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endParaRPr lang="en-US" altLang="zh-CN" sz="24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7430AD-1D91-1B69-B3C8-E0AE63F3D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" y="1404450"/>
                <a:ext cx="11785140" cy="5632311"/>
              </a:xfrm>
              <a:prstGeom prst="rect">
                <a:avLst/>
              </a:prstGeom>
              <a:blipFill>
                <a:blip r:embed="rId3"/>
                <a:stretch>
                  <a:fillRect l="-776" t="-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2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:Floyd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7430AD-1D91-1B69-B3C8-E0AE63F3D446}"/>
                  </a:ext>
                </a:extLst>
              </p:cNvPr>
              <p:cNvSpPr txBox="1"/>
              <p:nvPr/>
            </p:nvSpPr>
            <p:spPr>
              <a:xfrm>
                <a:off x="695400" y="1186299"/>
                <a:ext cx="109452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𝒅𝒑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[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 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𝒖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𝒗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min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⁡(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𝒅𝒑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𝒖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𝒗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],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𝒅𝒑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𝒖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]+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𝒅𝒑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−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𝟏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𝒊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𝒗</m:t>
                      </m:r>
                      <m:r>
                        <a:rPr lang="en-US" altLang="zh-CN" sz="2000" b="1" i="1" spc="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])</m:t>
                      </m:r>
                    </m:oMath>
                  </m:oMathPara>
                </a14:m>
                <a:endParaRPr lang="zh-CN" altLang="en-US" sz="2000" b="1" spc="4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87430AD-1D91-1B69-B3C8-E0AE63F3D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186299"/>
                <a:ext cx="10945216" cy="400110"/>
              </a:xfrm>
              <a:prstGeom prst="rect">
                <a:avLst/>
              </a:prstGeom>
              <a:blipFill>
                <a:blip r:embed="rId3"/>
                <a:stretch>
                  <a:fillRect l="-8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C004215-6E6B-BBBA-90E2-3223E0CBFD4A}"/>
              </a:ext>
            </a:extLst>
          </p:cNvPr>
          <p:cNvGrpSpPr/>
          <p:nvPr/>
        </p:nvGrpSpPr>
        <p:grpSpPr>
          <a:xfrm>
            <a:off x="480812" y="1772819"/>
            <a:ext cx="11231812" cy="1069494"/>
            <a:chOff x="1273995" y="1605911"/>
            <a:chExt cx="4645025" cy="76231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C8AD84A-E207-7C1A-9043-26CB867DC5CC}"/>
                </a:ext>
              </a:extLst>
            </p:cNvPr>
            <p:cNvSpPr txBox="1"/>
            <p:nvPr/>
          </p:nvSpPr>
          <p:spPr>
            <a:xfrm>
              <a:off x="1273995" y="1605911"/>
              <a:ext cx="4645025" cy="3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复杂度分析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DED0DF0-B6A9-B5BC-996B-1695A1EF1EF0}"/>
                    </a:ext>
                  </a:extLst>
                </p:cNvPr>
                <p:cNvSpPr/>
                <p:nvPr/>
              </p:nvSpPr>
              <p:spPr>
                <a:xfrm>
                  <a:off x="1273995" y="2079426"/>
                  <a:ext cx="4645025" cy="2888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共进行</a:t>
                  </a:r>
                  <a:r>
                    <a:rPr lang="en-US" altLang="zh-CN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n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轮，而每轮遍历所有点对</a:t>
                  </a:r>
                  <a:r>
                    <a:rPr lang="en-US" altLang="zh-CN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(u, v)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所以时间复杂度和空间复杂度均为</a:t>
                  </a:r>
                  <a14:m>
                    <m:oMath xmlns:m="http://schemas.openxmlformats.org/officeDocument/2006/math">
                      <m:r>
                        <a:rPr lang="en-US" altLang="zh-CN" b="1" i="1" spc="400" dirty="0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𝑶</m:t>
                      </m:r>
                      <m:d>
                        <m:dPr>
                          <m:ctrlPr>
                            <a:rPr lang="en-US" altLang="zh-CN" b="1" i="1" spc="400" dirty="0" smtClean="0">
                              <a:solidFill>
                                <a:srgbClr val="80198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pc="400" dirty="0" smtClean="0">
                                  <a:solidFill>
                                    <a:srgbClr val="801980"/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en-US" altLang="zh-CN" b="1" i="1" spc="400" dirty="0" smtClean="0">
                                  <a:solidFill>
                                    <a:srgbClr val="801980"/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b="1" i="1" spc="400" dirty="0" smtClean="0">
                                  <a:solidFill>
                                    <a:srgbClr val="801980"/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DED0DF0-B6A9-B5BC-996B-1695A1EF1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995" y="2079426"/>
                  <a:ext cx="4645025" cy="288802"/>
                </a:xfrm>
                <a:prstGeom prst="rect">
                  <a:avLst/>
                </a:prstGeom>
                <a:blipFill>
                  <a:blip r:embed="rId4"/>
                  <a:stretch>
                    <a:fillRect l="-489" t="-4545" b="-196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EDF357-F05C-DCF0-712E-946275D7E69A}"/>
              </a:ext>
            </a:extLst>
          </p:cNvPr>
          <p:cNvGrpSpPr/>
          <p:nvPr/>
        </p:nvGrpSpPr>
        <p:grpSpPr>
          <a:xfrm>
            <a:off x="480812" y="2983412"/>
            <a:ext cx="11231812" cy="2972643"/>
            <a:chOff x="1273995" y="1605911"/>
            <a:chExt cx="4645025" cy="211884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AE052F-5CAD-66D3-B498-BD33AA4A1559}"/>
                </a:ext>
              </a:extLst>
            </p:cNvPr>
            <p:cNvSpPr txBox="1"/>
            <p:nvPr/>
          </p:nvSpPr>
          <p:spPr>
            <a:xfrm>
              <a:off x="1273995" y="1605911"/>
              <a:ext cx="4645025" cy="3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压缩空间尝试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13A522-382B-12CE-E3FF-0A3592912E79}"/>
                </a:ext>
              </a:extLst>
            </p:cNvPr>
            <p:cNvSpPr/>
            <p:nvPr/>
          </p:nvSpPr>
          <p:spPr>
            <a:xfrm>
              <a:off x="1273995" y="2079426"/>
              <a:ext cx="4645025" cy="1645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400" dirty="0">
                  <a:cs typeface="+mn-ea"/>
                  <a:sym typeface="+mn-lt"/>
                </a:rPr>
                <a:t>由于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第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轮只会</a:t>
              </a:r>
              <a:r>
                <a:rPr lang="zh-CN" altLang="en-US" b="1" spc="400" dirty="0">
                  <a:cs typeface="+mn-ea"/>
                  <a:sym typeface="+mn-lt"/>
                </a:rPr>
                <a:t>用到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第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 – 1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轮</a:t>
              </a:r>
              <a:r>
                <a:rPr lang="zh-CN" altLang="en-US" b="1" spc="400" dirty="0">
                  <a:cs typeface="+mn-ea"/>
                  <a:sym typeface="+mn-lt"/>
                </a:rPr>
                <a:t>的数据，所以可以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压缩</a:t>
              </a:r>
              <a:r>
                <a:rPr lang="zh-CN" altLang="en-US" b="1" spc="400" dirty="0">
                  <a:cs typeface="+mn-ea"/>
                  <a:sym typeface="+mn-lt"/>
                </a:rPr>
                <a:t>至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[2][n][n]</a:t>
              </a:r>
            </a:p>
            <a:p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猜想</a:t>
              </a:r>
              <a:r>
                <a:rPr lang="zh-CN" altLang="en-US" b="1" spc="400" dirty="0">
                  <a:cs typeface="+mn-ea"/>
                  <a:sym typeface="+mn-lt"/>
                </a:rPr>
                <a:t>是否可以压缩至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[n][n]</a:t>
              </a:r>
            </a:p>
            <a:p>
              <a:r>
                <a:rPr lang="zh-CN" altLang="en-US" b="1" spc="400" dirty="0">
                  <a:cs typeface="+mn-ea"/>
                  <a:sym typeface="+mn-lt"/>
                </a:rPr>
                <a:t>使用方程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[u][v] = min(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[u][v], 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 + 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][v])</a:t>
              </a:r>
            </a:p>
            <a:p>
              <a:r>
                <a:rPr lang="zh-CN" altLang="en-US" b="1" spc="400" dirty="0">
                  <a:cs typeface="+mn-ea"/>
                  <a:sym typeface="+mn-lt"/>
                </a:rPr>
                <a:t>第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zh-CN" altLang="en-US" b="1" spc="400" dirty="0">
                  <a:cs typeface="+mn-ea"/>
                  <a:sym typeface="+mn-lt"/>
                </a:rPr>
                <a:t>轮是拿上一轮的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</a:t>
              </a:r>
              <a:r>
                <a:rPr lang="zh-CN" altLang="en-US" b="1" spc="400" dirty="0">
                  <a:cs typeface="+mn-ea"/>
                  <a:sym typeface="+mn-lt"/>
                </a:rPr>
                <a:t>和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][v]</a:t>
              </a:r>
              <a:r>
                <a:rPr lang="zh-CN" altLang="en-US" b="1" spc="400" dirty="0">
                  <a:cs typeface="+mn-ea"/>
                  <a:sym typeface="+mn-lt"/>
                </a:rPr>
                <a:t>来更新的</a:t>
              </a:r>
              <a:endParaRPr lang="en-US" altLang="zh-CN" b="1" spc="400" dirty="0">
                <a:cs typeface="+mn-ea"/>
                <a:sym typeface="+mn-lt"/>
              </a:endParaRPr>
            </a:p>
            <a:p>
              <a:r>
                <a:rPr lang="zh-CN" altLang="en-US" b="1" spc="400" dirty="0">
                  <a:cs typeface="+mn-ea"/>
                  <a:sym typeface="+mn-lt"/>
                </a:rPr>
                <a:t>由于第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zh-CN" altLang="en-US" b="1" spc="400" dirty="0">
                  <a:cs typeface="+mn-ea"/>
                  <a:sym typeface="+mn-lt"/>
                </a:rPr>
                <a:t>轮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</a:t>
              </a:r>
              <a:r>
                <a:rPr lang="zh-CN" altLang="en-US" b="1" spc="400" dirty="0">
                  <a:cs typeface="+mn-ea"/>
                  <a:sym typeface="+mn-lt"/>
                </a:rPr>
                <a:t>的被更新成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min(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], 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] + 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[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][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])</a:t>
              </a:r>
            </a:p>
            <a:p>
              <a:r>
                <a:rPr lang="zh-CN" altLang="en-US" b="1" spc="400" dirty="0">
                  <a:cs typeface="+mn-ea"/>
                  <a:sym typeface="+mn-lt"/>
                </a:rPr>
                <a:t>而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</a:t>
              </a:r>
              <a:r>
                <a:rPr lang="zh-CN" altLang="en-US" b="1" spc="400" dirty="0">
                  <a:cs typeface="+mn-ea"/>
                  <a:sym typeface="+mn-lt"/>
                </a:rPr>
                <a:t>又是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为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0</a:t>
              </a:r>
              <a:r>
                <a:rPr lang="zh-CN" altLang="en-US" b="1" spc="400" dirty="0">
                  <a:cs typeface="+mn-ea"/>
                  <a:sym typeface="+mn-lt"/>
                </a:rPr>
                <a:t>的，所以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第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i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轮</a:t>
              </a:r>
              <a:r>
                <a:rPr lang="zh-CN" altLang="en-US" b="1" spc="400" dirty="0">
                  <a:cs typeface="+mn-ea"/>
                  <a:sym typeface="+mn-lt"/>
                </a:rPr>
                <a:t>的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就是上一轮</a:t>
              </a:r>
              <a:r>
                <a:rPr lang="zh-CN" altLang="en-US" b="1" spc="400" dirty="0">
                  <a:cs typeface="+mn-ea"/>
                  <a:sym typeface="+mn-lt"/>
                </a:rPr>
                <a:t>的</a:t>
              </a:r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[u][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</a:t>
              </a:r>
            </a:p>
            <a:p>
              <a:r>
                <a:rPr lang="zh-CN" altLang="en-US" b="1" spc="400" dirty="0">
                  <a:cs typeface="+mn-ea"/>
                  <a:sym typeface="+mn-lt"/>
                </a:rPr>
                <a:t>而保证了更新的正确性</a:t>
              </a:r>
              <a:endParaRPr lang="en-US" altLang="zh-CN" b="1" spc="400" dirty="0">
                <a:cs typeface="+mn-ea"/>
                <a:sym typeface="+mn-lt"/>
              </a:endParaRPr>
            </a:p>
            <a:p>
              <a:r>
                <a:rPr lang="en-US" altLang="zh-CN" b="1" spc="400" dirty="0" err="1">
                  <a:cs typeface="+mn-ea"/>
                  <a:sym typeface="+mn-lt"/>
                </a:rPr>
                <a:t>dp</a:t>
              </a:r>
              <a:r>
                <a:rPr lang="en-US" altLang="zh-CN" b="1" spc="400" dirty="0">
                  <a:cs typeface="+mn-ea"/>
                  <a:sym typeface="+mn-lt"/>
                </a:rPr>
                <a:t>[</a:t>
              </a:r>
              <a:r>
                <a:rPr lang="en-US" altLang="zh-CN" b="1" spc="400" dirty="0" err="1">
                  <a:cs typeface="+mn-ea"/>
                  <a:sym typeface="+mn-lt"/>
                </a:rPr>
                <a:t>i</a:t>
              </a:r>
              <a:r>
                <a:rPr lang="en-US" altLang="zh-CN" b="1" spc="400" dirty="0">
                  <a:cs typeface="+mn-ea"/>
                  <a:sym typeface="+mn-lt"/>
                </a:rPr>
                <a:t>][v]</a:t>
              </a:r>
              <a:r>
                <a:rPr lang="zh-CN" altLang="en-US" b="1" spc="400" dirty="0">
                  <a:cs typeface="+mn-ea"/>
                  <a:sym typeface="+mn-lt"/>
                </a:rPr>
                <a:t>同理</a:t>
              </a:r>
              <a:endParaRPr lang="en-US" altLang="zh-CN" b="1" spc="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58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941C52-4850-C5D8-6C7D-FF8D67A06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97584" y="2067519"/>
            <a:ext cx="8996833" cy="2672524"/>
            <a:chOff x="1597584" y="1799925"/>
            <a:chExt cx="8996833" cy="2672524"/>
          </a:xfrm>
        </p:grpSpPr>
        <p:sp>
          <p:nvSpPr>
            <p:cNvPr id="27" name="文本框 26"/>
            <p:cNvSpPr txBox="1"/>
            <p:nvPr/>
          </p:nvSpPr>
          <p:spPr>
            <a:xfrm>
              <a:off x="2845547" y="1799925"/>
              <a:ext cx="65009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PART 0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597584" y="3463864"/>
              <a:ext cx="8996833" cy="1008585"/>
              <a:chOff x="1597585" y="3447286"/>
              <a:chExt cx="8996833" cy="100858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152707" y="3447286"/>
                <a:ext cx="78865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8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代码风格（个人）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597585" y="4240427"/>
                <a:ext cx="89968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1B95368F-9839-B3AE-050D-6095EA488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:Floyd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0DE8678-792A-9334-CFCD-3912F5CA5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565" y="1188367"/>
            <a:ext cx="7678162" cy="54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9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:Floyd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7430AD-1D91-1B69-B3C8-E0AE63F3D446}"/>
              </a:ext>
            </a:extLst>
          </p:cNvPr>
          <p:cNvSpPr txBox="1"/>
          <p:nvPr/>
        </p:nvSpPr>
        <p:spPr>
          <a:xfrm>
            <a:off x="215516" y="1404450"/>
            <a:ext cx="1178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400" dirty="0">
                <a:solidFill>
                  <a:srgbClr val="801980"/>
                </a:solidFill>
                <a:cs typeface="+mn-ea"/>
                <a:sym typeface="+mn-lt"/>
              </a:rPr>
              <a:t>应用：判断是否联通</a:t>
            </a:r>
            <a:endParaRPr lang="en-US" altLang="zh-CN" sz="2400" b="1" spc="400" dirty="0">
              <a:solidFill>
                <a:srgbClr val="801980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70127B-5B90-E7FD-535B-C24CBF1E9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462" y="1866115"/>
            <a:ext cx="6014803" cy="45310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5D7AC4-FF55-2285-A346-4444F472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44" y="943572"/>
            <a:ext cx="5061522" cy="545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5704717" cy="646331"/>
            <a:chOff x="246251" y="62050"/>
            <a:chExt cx="5488693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4732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:Bellman-Ford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939352-933A-51C0-6DCB-1644E74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73" y="3770421"/>
            <a:ext cx="6545835" cy="27360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17C550-AD0C-B8FF-E07D-1838003B6470}"/>
              </a:ext>
            </a:extLst>
          </p:cNvPr>
          <p:cNvSpPr txBox="1"/>
          <p:nvPr/>
        </p:nvSpPr>
        <p:spPr>
          <a:xfrm>
            <a:off x="805196" y="1610252"/>
            <a:ext cx="8459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松弛</a:t>
            </a:r>
            <a:endParaRPr lang="en-US" altLang="zh-CN" sz="1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zh-CN" altLang="en-US" sz="1800" spc="400" dirty="0">
                <a:cs typeface="+mn-ea"/>
                <a:sym typeface="+mn-lt"/>
              </a:rPr>
              <a:t>对于某一条边</a:t>
            </a:r>
            <a:r>
              <a:rPr lang="en-US" altLang="zh-CN" sz="1800" spc="400" dirty="0">
                <a:cs typeface="+mn-ea"/>
                <a:sym typeface="+mn-lt"/>
              </a:rPr>
              <a:t>&lt;</a:t>
            </a:r>
            <a:r>
              <a:rPr lang="en-US" altLang="zh-CN" sz="1800" spc="400" dirty="0" err="1">
                <a:cs typeface="+mn-ea"/>
                <a:sym typeface="+mn-lt"/>
              </a:rPr>
              <a:t>u,v,w</a:t>
            </a:r>
            <a:r>
              <a:rPr lang="en-US" altLang="zh-CN" sz="1800" spc="400" dirty="0">
                <a:cs typeface="+mn-ea"/>
                <a:sym typeface="+mn-lt"/>
              </a:rPr>
              <a:t>&gt;</a:t>
            </a:r>
            <a:r>
              <a:rPr lang="zh-CN" altLang="en-US" sz="1800" spc="400" dirty="0">
                <a:cs typeface="+mn-ea"/>
                <a:sym typeface="+mn-lt"/>
              </a:rPr>
              <a:t>，若当前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dis[v]&gt;dis[u]+w</a:t>
            </a:r>
            <a:r>
              <a:rPr lang="zh-CN" altLang="en-US" sz="1800" spc="400" dirty="0">
                <a:cs typeface="+mn-ea"/>
                <a:sym typeface="+mn-lt"/>
              </a:rPr>
              <a:t>，则说明从</a:t>
            </a:r>
            <a:r>
              <a:rPr lang="en-US" altLang="zh-CN" sz="1800" spc="400" dirty="0">
                <a:cs typeface="+mn-ea"/>
                <a:sym typeface="+mn-lt"/>
              </a:rPr>
              <a:t>1</a:t>
            </a:r>
            <a:r>
              <a:rPr lang="zh-CN" altLang="en-US" sz="1800" spc="400" dirty="0">
                <a:cs typeface="+mn-ea"/>
                <a:sym typeface="+mn-lt"/>
              </a:rPr>
              <a:t>到</a:t>
            </a:r>
            <a:r>
              <a:rPr lang="en-US" altLang="zh-CN" sz="1800" spc="400" dirty="0">
                <a:cs typeface="+mn-ea"/>
                <a:sym typeface="+mn-lt"/>
              </a:rPr>
              <a:t>u</a:t>
            </a:r>
            <a:r>
              <a:rPr lang="zh-CN" altLang="en-US" sz="1800" spc="400" dirty="0">
                <a:cs typeface="+mn-ea"/>
                <a:sym typeface="+mn-lt"/>
              </a:rPr>
              <a:t>，再直接通过这条边到</a:t>
            </a:r>
            <a:r>
              <a:rPr lang="en-US" altLang="zh-CN" sz="1800" spc="400" dirty="0">
                <a:cs typeface="+mn-ea"/>
                <a:sym typeface="+mn-lt"/>
              </a:rPr>
              <a:t>v</a:t>
            </a:r>
            <a:r>
              <a:rPr lang="zh-CN" altLang="en-US" sz="1800" spc="400" dirty="0">
                <a:cs typeface="+mn-ea"/>
                <a:sym typeface="+mn-lt"/>
              </a:rPr>
              <a:t>，能够更新出一条更短的从</a:t>
            </a:r>
            <a:r>
              <a:rPr lang="en-US" altLang="zh-CN" sz="1800" spc="400" dirty="0">
                <a:cs typeface="+mn-ea"/>
                <a:sym typeface="+mn-lt"/>
              </a:rPr>
              <a:t>1</a:t>
            </a:r>
            <a:r>
              <a:rPr lang="zh-CN" altLang="en-US" sz="1800" spc="400" dirty="0">
                <a:cs typeface="+mn-ea"/>
                <a:sym typeface="+mn-lt"/>
              </a:rPr>
              <a:t>到</a:t>
            </a:r>
            <a:r>
              <a:rPr lang="en-US" altLang="zh-CN" sz="1800" spc="400" dirty="0">
                <a:cs typeface="+mn-ea"/>
                <a:sym typeface="+mn-lt"/>
              </a:rPr>
              <a:t>v</a:t>
            </a:r>
            <a:r>
              <a:rPr lang="zh-CN" altLang="en-US" sz="1800" spc="400" dirty="0">
                <a:cs typeface="+mn-ea"/>
                <a:sym typeface="+mn-lt"/>
              </a:rPr>
              <a:t>的路径；故更新</a:t>
            </a:r>
            <a:r>
              <a:rPr lang="en-US" altLang="zh-CN" sz="1800" spc="400" dirty="0">
                <a:cs typeface="+mn-ea"/>
                <a:sym typeface="+mn-lt"/>
              </a:rPr>
              <a:t>dis[v]=dis[u]+w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37AC60-EA7F-251B-6E4A-0D1493C839C3}"/>
              </a:ext>
            </a:extLst>
          </p:cNvPr>
          <p:cNvSpPr txBox="1"/>
          <p:nvPr/>
        </p:nvSpPr>
        <p:spPr>
          <a:xfrm>
            <a:off x="805196" y="3468839"/>
            <a:ext cx="845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spc="400" dirty="0">
                <a:cs typeface="+mn-ea"/>
                <a:sym typeface="+mn-lt"/>
              </a:rPr>
              <a:t>在最短路存在的情况下，由于一次松弛操作会使最短路的边数至少 </a:t>
            </a:r>
            <a:r>
              <a:rPr lang="en-US" altLang="zh-CN" sz="1800" b="1" spc="400" dirty="0">
                <a:cs typeface="+mn-ea"/>
                <a:sym typeface="+mn-lt"/>
              </a:rPr>
              <a:t>+1</a:t>
            </a:r>
            <a:r>
              <a:rPr lang="zh-CN" altLang="en-US" sz="1800" b="1" spc="400" dirty="0">
                <a:cs typeface="+mn-ea"/>
                <a:sym typeface="+mn-lt"/>
              </a:rPr>
              <a:t>，而最短路的边数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最多为 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n-1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，</a:t>
            </a:r>
            <a:r>
              <a:rPr lang="zh-CN" altLang="en-US" sz="1800" b="1" spc="400" dirty="0">
                <a:cs typeface="+mn-ea"/>
                <a:sym typeface="+mn-lt"/>
              </a:rPr>
              <a:t>因此整个算法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最多执行 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n-1 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轮</a:t>
            </a:r>
            <a:r>
              <a:rPr lang="zh-CN" altLang="en-US" sz="1800" b="1" spc="400" dirty="0">
                <a:cs typeface="+mn-ea"/>
                <a:sym typeface="+mn-lt"/>
              </a:rPr>
              <a:t>松弛操作。故总时间复杂度为 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O(nm)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。</a:t>
            </a:r>
            <a:endParaRPr lang="en-US" altLang="zh-CN" sz="1800" spc="4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64A02-B7C7-54F4-4556-FBD96838CD40}"/>
              </a:ext>
            </a:extLst>
          </p:cNvPr>
          <p:cNvSpPr txBox="1"/>
          <p:nvPr/>
        </p:nvSpPr>
        <p:spPr>
          <a:xfrm>
            <a:off x="767408" y="4766708"/>
            <a:ext cx="8459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400" dirty="0">
                <a:cs typeface="+mn-ea"/>
                <a:sym typeface="+mn-lt"/>
              </a:rPr>
              <a:t>最短路不存在：</a:t>
            </a:r>
            <a:r>
              <a:rPr lang="zh-CN" altLang="en-US" b="1" spc="400" dirty="0">
                <a:solidFill>
                  <a:srgbClr val="801980"/>
                </a:solidFill>
                <a:cs typeface="+mn-ea"/>
                <a:sym typeface="+mn-lt"/>
              </a:rPr>
              <a:t>存在一段负环</a:t>
            </a:r>
            <a:endParaRPr lang="en-US" altLang="zh-CN" sz="1800" spc="400" dirty="0">
              <a:solidFill>
                <a:srgbClr val="80198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461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5704717" cy="646331"/>
            <a:chOff x="246251" y="62050"/>
            <a:chExt cx="5488693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4732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:Bellman-Ford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4B98A85-D24D-B4E7-5EBC-80187A3A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" y="1556792"/>
            <a:ext cx="5965672" cy="44511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982F24-93ED-91E8-5FA2-1355E15D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162" y="836712"/>
            <a:ext cx="5145700" cy="55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2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92550" cy="646331"/>
            <a:chOff x="246251" y="62050"/>
            <a:chExt cx="4033788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277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:SPFA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F17C550-AD0C-B8FF-E07D-1838003B6470}"/>
              </a:ext>
            </a:extLst>
          </p:cNvPr>
          <p:cNvSpPr txBox="1"/>
          <p:nvPr/>
        </p:nvSpPr>
        <p:spPr>
          <a:xfrm>
            <a:off x="318704" y="1250939"/>
            <a:ext cx="5921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Bellman-Ford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队列优化：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SPFA</a:t>
            </a:r>
          </a:p>
          <a:p>
            <a:r>
              <a:rPr lang="zh-CN" altLang="en-US" sz="1800" b="1" spc="400" dirty="0">
                <a:cs typeface="+mn-ea"/>
                <a:sym typeface="+mn-lt"/>
              </a:rPr>
              <a:t>即 </a:t>
            </a:r>
            <a:r>
              <a:rPr lang="en-US" altLang="zh-CN" sz="1800" b="1" spc="400" dirty="0">
                <a:cs typeface="+mn-ea"/>
                <a:sym typeface="+mn-lt"/>
              </a:rPr>
              <a:t>Shortest Path Faster Algorithm</a:t>
            </a:r>
            <a:r>
              <a:rPr lang="zh-CN" altLang="en-US" sz="1800" b="1" spc="400" dirty="0">
                <a:cs typeface="+mn-ea"/>
                <a:sym typeface="+mn-lt"/>
              </a:rPr>
              <a:t>。</a:t>
            </a:r>
          </a:p>
          <a:p>
            <a:r>
              <a:rPr lang="zh-CN" altLang="en-US" sz="1800" b="1" spc="400" dirty="0">
                <a:cs typeface="+mn-ea"/>
                <a:sym typeface="+mn-lt"/>
              </a:rPr>
              <a:t>很多时候我们并不需要那么多无用的松弛操作。</a:t>
            </a:r>
          </a:p>
          <a:p>
            <a:r>
              <a:rPr lang="zh-CN" altLang="en-US" sz="1800" b="1" spc="400" dirty="0">
                <a:cs typeface="+mn-ea"/>
                <a:sym typeface="+mn-lt"/>
              </a:rPr>
              <a:t>很显然，只有上一次被松弛的结点，所连接的边，才有可能引起下一次的松弛操作。</a:t>
            </a:r>
          </a:p>
          <a:p>
            <a:r>
              <a:rPr lang="zh-CN" altLang="en-US" sz="1800" b="1" spc="400" dirty="0">
                <a:cs typeface="+mn-ea"/>
                <a:sym typeface="+mn-lt"/>
              </a:rPr>
              <a:t>那么我们用队列来维护「哪些结点可能会引起松弛操作」，就能只访问必要的边了。</a:t>
            </a:r>
            <a:endParaRPr lang="en-US" altLang="zh-CN" sz="1800" b="1" spc="400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DCB64-D67E-3CCD-5092-167A4322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81" y="3272990"/>
            <a:ext cx="4606513" cy="32026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F0BC1E-907A-BC6A-D065-E8122C7DE5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133" y="691077"/>
            <a:ext cx="553535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E0BAA63-09A1-2865-1291-2A974028E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FF0C8D-6481-9F82-3AD0-B4FD915D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255" y="5153235"/>
            <a:ext cx="7658867" cy="1400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\	\	\	\	\	\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Queue:1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10C72-DB07-A27C-3EAB-4C62BCCFEE85}"/>
              </a:ext>
            </a:extLst>
          </p:cNvPr>
          <p:cNvSpPr txBox="1"/>
          <p:nvPr/>
        </p:nvSpPr>
        <p:spPr>
          <a:xfrm>
            <a:off x="6964146" y="1738018"/>
            <a:ext cx="411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入队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C619D-2D99-345C-96F6-2B0C612A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46" y="1521741"/>
            <a:ext cx="4443220" cy="33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104AC38-5FA2-9CDA-939D-935BCF3F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322D57F-65C3-1DC2-0733-81B87969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7869" y="5159372"/>
            <a:ext cx="7642189" cy="1603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24	8	\	\	15	\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Queue:2 3 6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557F99-F7CA-CAC6-3C0A-6EFB0EA8ACBF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C9BC7E-F26A-DD1A-0EF5-A4C9B50F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0936AE-7174-4F41-C83C-D1BDC325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A35FAD3-0211-A470-1480-EBD70AAED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732" y="5243791"/>
            <a:ext cx="7685147" cy="116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24	8	30	\	15	26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Queue:3 6 4 7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C0C2E-E5C0-2616-7C3E-D1032DEF0E99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6EFF2E-3B0E-F2EE-FE67-7D3B5623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8402D15-6CE7-654E-C245-B34579E9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10FC1A1-7F68-BCD0-82AA-49F7AA6F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582" y="5473453"/>
            <a:ext cx="7703558" cy="1100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24	8	30	11	11	26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Queue:6 4 7 5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6C0A96-EA19-2138-DB22-1CD0BF882370}"/>
              </a:ext>
            </a:extLst>
          </p:cNvPr>
          <p:cNvSpPr txBox="1"/>
          <p:nvPr/>
        </p:nvSpPr>
        <p:spPr>
          <a:xfrm>
            <a:off x="6964146" y="173801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，此时</a:t>
            </a:r>
            <a:r>
              <a:rPr lang="en-US" altLang="zh-CN" dirty="0"/>
              <a:t>6</a:t>
            </a:r>
            <a:r>
              <a:rPr lang="zh-CN" altLang="en-US" dirty="0"/>
              <a:t>已经在队中，只松弛，不入队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B1312-B5EA-EF9A-917C-6F0AEF1E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590042" cy="3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6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0A467B97-675B-7BD3-B24D-95D2CDE9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05DA386D-25D1-DCC4-E97D-ED123A21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416" y="5386438"/>
            <a:ext cx="7666737" cy="116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24	8	30	11	11	15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Queue:4 7 5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B5E1EE-CFB2-2870-30A4-9B607E5E798A}"/>
              </a:ext>
            </a:extLst>
          </p:cNvPr>
          <p:cNvSpPr txBox="1"/>
          <p:nvPr/>
        </p:nvSpPr>
        <p:spPr>
          <a:xfrm>
            <a:off x="6964146" y="173801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只能松弛</a:t>
            </a:r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B29A1FB-5CD5-718E-2C62-B0930D8B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0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代码风格（个人）</a:t>
              </a: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51731" y="1555526"/>
            <a:ext cx="4645025" cy="1243341"/>
            <a:chOff x="1273995" y="1605911"/>
            <a:chExt cx="4645025" cy="1243341"/>
          </a:xfrm>
        </p:grpSpPr>
        <p:sp>
          <p:nvSpPr>
            <p:cNvPr id="33" name="文本框 32"/>
            <p:cNvSpPr txBox="1"/>
            <p:nvPr/>
          </p:nvSpPr>
          <p:spPr>
            <a:xfrm>
              <a:off x="1273995" y="1605911"/>
              <a:ext cx="1665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数组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3995" y="2079426"/>
              <a:ext cx="4645025" cy="769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习惯使用</a:t>
              </a:r>
              <a:r>
                <a: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vector</a:t>
              </a: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代替数组</a:t>
              </a:r>
              <a:endParaRPr lang="en-US" altLang="zh-CN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ts val="1800"/>
                </a:lnSpc>
              </a:pP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存边方式一般使用的也是</a:t>
              </a:r>
              <a:r>
                <a: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vector</a:t>
              </a: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，可以自行想象成链式前向星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4BCE7C1-4F5E-B8F0-D0DD-C5E22668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7" y="2985907"/>
            <a:ext cx="3598937" cy="245133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CA2B357-225C-3134-B132-E1E8B0D7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28" y="2734638"/>
            <a:ext cx="5000845" cy="3034623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5AF5DE9-23EE-DCDA-4120-B168C700C1BD}"/>
              </a:ext>
            </a:extLst>
          </p:cNvPr>
          <p:cNvGrpSpPr/>
          <p:nvPr/>
        </p:nvGrpSpPr>
        <p:grpSpPr>
          <a:xfrm>
            <a:off x="5976228" y="1615246"/>
            <a:ext cx="4645025" cy="781676"/>
            <a:chOff x="1273995" y="1605911"/>
            <a:chExt cx="4645025" cy="78167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F692B25-BD66-8183-A31A-12262843EF85}"/>
                </a:ext>
              </a:extLst>
            </p:cNvPr>
            <p:cNvSpPr txBox="1"/>
            <p:nvPr/>
          </p:nvSpPr>
          <p:spPr>
            <a:xfrm>
              <a:off x="1273995" y="1605911"/>
              <a:ext cx="1665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命名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E35DBB1-0E73-FDB6-D6FA-4DCCF8507602}"/>
                </a:ext>
              </a:extLst>
            </p:cNvPr>
            <p:cNvSpPr/>
            <p:nvPr/>
          </p:nvSpPr>
          <p:spPr>
            <a:xfrm>
              <a:off x="1273995" y="2079426"/>
              <a:ext cx="4645025" cy="308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u</a:t>
              </a: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表示当前点，</a:t>
              </a:r>
              <a:r>
                <a: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</a:t>
              </a: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表示后继点，</a:t>
              </a:r>
              <a:r>
                <a:rPr lang="en-US" altLang="zh-CN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f</a:t>
              </a:r>
              <a:r>
                <a:rPr lang="zh-CN" altLang="en-US" sz="1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表示父节点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2C370126-4F77-FADA-99F6-4EDA9615DA2B}"/>
              </a:ext>
            </a:extLst>
          </p:cNvPr>
          <p:cNvSpPr/>
          <p:nvPr/>
        </p:nvSpPr>
        <p:spPr>
          <a:xfrm>
            <a:off x="1229233" y="5714380"/>
            <a:ext cx="2765613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vector</a:t>
            </a: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的定义</a:t>
            </a:r>
            <a:r>
              <a:rPr lang="en-US" altLang="zh-CN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加入结点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8F10961-921E-C88E-0CC0-999AED522F91}"/>
              </a:ext>
            </a:extLst>
          </p:cNvPr>
          <p:cNvSpPr/>
          <p:nvPr/>
        </p:nvSpPr>
        <p:spPr>
          <a:xfrm>
            <a:off x="6897265" y="6002539"/>
            <a:ext cx="2765613" cy="308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对于当前点的遍历方式</a:t>
            </a:r>
          </a:p>
        </p:txBody>
      </p:sp>
    </p:spTree>
    <p:extLst>
      <p:ext uri="{BB962C8B-B14F-4D97-AF65-F5344CB8AC3E}">
        <p14:creationId xmlns:p14="http://schemas.microsoft.com/office/powerpoint/2010/main" val="207371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9" grpId="0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E41427-3034-24B4-5B6B-07920DB6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6492A8B-7CCE-5739-0713-F337EB2EB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00" y="5299289"/>
            <a:ext cx="7826296" cy="116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24	8	30	11	11	15	31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Queue:7 5 8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9070C2-BCDD-1B9A-F75F-B38176419E8E}"/>
              </a:ext>
            </a:extLst>
          </p:cNvPr>
          <p:cNvSpPr txBox="1"/>
          <p:nvPr/>
        </p:nvSpPr>
        <p:spPr>
          <a:xfrm>
            <a:off x="6964146" y="173801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8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2D4577-FE90-4AA2-1E89-DB186CF5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6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068963C-9E2A-DFFA-4BAE-2492D810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FE9116D-24BD-BC2B-A24D-DA0BEAFE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993" y="5380301"/>
            <a:ext cx="7814023" cy="1210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30	11	11	15	24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Queue:5 8 2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D81208-4EF3-9F09-E0A8-8D4349CC27D3}"/>
              </a:ext>
            </a:extLst>
          </p:cNvPr>
          <p:cNvSpPr txBox="1"/>
          <p:nvPr/>
        </p:nvSpPr>
        <p:spPr>
          <a:xfrm>
            <a:off x="6964146" y="173801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9A68ED-B540-3E68-B33A-09C4F179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2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73A4487-2D25-ABDA-3FCB-44BCF2E4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BE30249-EBE7-4AF7-5803-E9EF4037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832" y="5423259"/>
            <a:ext cx="7949035" cy="1051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13	11	11	15	18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Queue:8 2 4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0E295D-5F98-1735-A9AE-A4D91E73832B}"/>
              </a:ext>
            </a:extLst>
          </p:cNvPr>
          <p:cNvSpPr txBox="1"/>
          <p:nvPr/>
        </p:nvSpPr>
        <p:spPr>
          <a:xfrm>
            <a:off x="6964146" y="173801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此时</a:t>
            </a:r>
            <a:r>
              <a:rPr lang="en-US" altLang="zh-CN" b="1" dirty="0">
                <a:solidFill>
                  <a:srgbClr val="FFC000"/>
                </a:solidFill>
              </a:rPr>
              <a:t>4</a:t>
            </a:r>
            <a:r>
              <a:rPr lang="zh-CN" altLang="en-US" b="1" dirty="0">
                <a:solidFill>
                  <a:srgbClr val="FFC000"/>
                </a:solidFill>
              </a:rPr>
              <a:t>重新入队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534ABB-8904-EA41-7550-AC2E5E39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5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4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25977B7-7914-08E7-EDFA-870FA6C7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C23747D-F983-68F1-1626-BDEE3E230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886" y="5159372"/>
            <a:ext cx="7807886" cy="1094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13	11	11	15	18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Queue:2 4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8F694E-BC1F-1588-6141-51C4F878C155}"/>
              </a:ext>
            </a:extLst>
          </p:cNvPr>
          <p:cNvSpPr txBox="1"/>
          <p:nvPr/>
        </p:nvSpPr>
        <p:spPr>
          <a:xfrm>
            <a:off x="6964146" y="1738018"/>
            <a:ext cx="496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出队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75B8E-8DEA-1DA3-8D05-CA0C577A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48981D6-968F-B3D0-1646-95F7ADD7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12859E-1EEB-934F-7A4D-5C885DC3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820" y="5067318"/>
            <a:ext cx="7734243" cy="1180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13	11	11	15	18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Queue:4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8986E-D8BF-7C4A-5FAA-F07B66BEC0A1}"/>
              </a:ext>
            </a:extLst>
          </p:cNvPr>
          <p:cNvSpPr txBox="1"/>
          <p:nvPr/>
        </p:nvSpPr>
        <p:spPr>
          <a:xfrm>
            <a:off x="6964146" y="1738018"/>
            <a:ext cx="496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出队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8D8A11-B389-89F1-6051-47AAFE59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F120487-32D0-9C50-E77F-30E647306A6C}"/>
              </a:ext>
            </a:extLst>
          </p:cNvPr>
          <p:cNvSpPr>
            <a:spLocks noGrp="1"/>
          </p:cNvSpPr>
          <p:nvPr/>
        </p:nvSpPr>
        <p:spPr>
          <a:xfrm>
            <a:off x="455136" y="79023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C23269B-BD25-ED81-1D3D-6FF9BD55108C}"/>
              </a:ext>
            </a:extLst>
          </p:cNvPr>
          <p:cNvSpPr>
            <a:spLocks noGrp="1"/>
          </p:cNvSpPr>
          <p:nvPr/>
        </p:nvSpPr>
        <p:spPr>
          <a:xfrm>
            <a:off x="6513886" y="5116403"/>
            <a:ext cx="4484464" cy="1081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13	11	11	15	14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Queue:8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D1992D6-6084-2A1D-328D-FE4A04637B4F}"/>
              </a:ext>
            </a:extLst>
          </p:cNvPr>
          <p:cNvSpPr txBox="1"/>
          <p:nvPr/>
        </p:nvSpPr>
        <p:spPr>
          <a:xfrm>
            <a:off x="6773171" y="2075538"/>
            <a:ext cx="49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松弛</a:t>
            </a:r>
            <a:r>
              <a:rPr lang="en-US" altLang="zh-CN" dirty="0"/>
              <a:t>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683DC-FD96-AC11-D6E0-2FA7B0E8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71" y="1859261"/>
            <a:ext cx="4619986" cy="35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3A6907C-9C88-9DF3-4855-43A67022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/>
              <a:t>SPFA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90D7CA-46FF-990F-8930-B453D37D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6" y="5277731"/>
            <a:ext cx="7973582" cy="1204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0	17	8	13	11	11	15	14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Queue: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10A3EE-C1B7-F01C-9F9D-39CE885D25F5}"/>
              </a:ext>
            </a:extLst>
          </p:cNvPr>
          <p:cNvSpPr txBox="1"/>
          <p:nvPr/>
        </p:nvSpPr>
        <p:spPr>
          <a:xfrm>
            <a:off x="6964146" y="1738018"/>
            <a:ext cx="496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出队</a:t>
            </a:r>
            <a:endParaRPr lang="en-US" altLang="zh-CN" dirty="0"/>
          </a:p>
          <a:p>
            <a:r>
              <a:rPr lang="zh-CN" altLang="en-US" dirty="0"/>
              <a:t>无可松弛</a:t>
            </a:r>
            <a:endParaRPr lang="en-US" altLang="zh-CN" dirty="0"/>
          </a:p>
          <a:p>
            <a:r>
              <a:rPr lang="zh-CN" altLang="en-US" dirty="0"/>
              <a:t>队空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539E3A-BA07-3EDF-4C1F-7F917B2D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624597" cy="646331"/>
            <a:chOff x="246251" y="62050"/>
            <a:chExt cx="5488693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4732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</a:t>
              </a:r>
              <a:r>
                <a:rPr lang="en-US" altLang="zh-CN" dirty="0" err="1">
                  <a:sym typeface="+mn-lt"/>
                </a:rPr>
                <a:t>dijkstra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939352-933A-51C0-6DCB-1644E742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3283611"/>
            <a:ext cx="6545835" cy="27360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17C550-AD0C-B8FF-E07D-1838003B6470}"/>
              </a:ext>
            </a:extLst>
          </p:cNvPr>
          <p:cNvSpPr txBox="1"/>
          <p:nvPr/>
        </p:nvSpPr>
        <p:spPr>
          <a:xfrm>
            <a:off x="805196" y="1610252"/>
            <a:ext cx="104033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背景：正权图</a:t>
            </a:r>
            <a:endParaRPr lang="en-US" altLang="zh-CN" sz="1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en-US" altLang="zh-CN" sz="1800" b="1" spc="400" dirty="0">
                <a:cs typeface="+mn-ea"/>
                <a:sym typeface="+mn-lt"/>
              </a:rPr>
              <a:t>dis[u] = min(dis</a:t>
            </a:r>
            <a:r>
              <a:rPr lang="en-US" altLang="zh-CN" b="1" spc="400" dirty="0">
                <a:cs typeface="+mn-ea"/>
                <a:sym typeface="+mn-lt"/>
              </a:rPr>
              <a:t>[u], dis[v] + w)</a:t>
            </a:r>
          </a:p>
          <a:p>
            <a:r>
              <a:rPr lang="zh-CN" altLang="en-US" sz="1800" spc="400" dirty="0">
                <a:cs typeface="+mn-ea"/>
                <a:sym typeface="+mn-lt"/>
              </a:rPr>
              <a:t>我们可以知道，最终的</a:t>
            </a:r>
            <a:r>
              <a:rPr lang="en-US" altLang="zh-CN" sz="1800" spc="400" dirty="0">
                <a:cs typeface="+mn-ea"/>
                <a:sym typeface="+mn-lt"/>
              </a:rPr>
              <a:t>dis[u]</a:t>
            </a:r>
            <a:r>
              <a:rPr lang="zh-CN" altLang="en-US" sz="1800" spc="400" dirty="0">
                <a:cs typeface="+mn-ea"/>
                <a:sym typeface="+mn-lt"/>
              </a:rPr>
              <a:t>，是由最终的</a:t>
            </a:r>
            <a:r>
              <a:rPr lang="en-US" altLang="zh-CN" sz="1800" spc="400" dirty="0">
                <a:cs typeface="+mn-ea"/>
                <a:sym typeface="+mn-lt"/>
              </a:rPr>
              <a:t>dis[v]</a:t>
            </a:r>
            <a:r>
              <a:rPr lang="zh-CN" altLang="en-US" sz="1800" spc="400" dirty="0">
                <a:cs typeface="+mn-ea"/>
                <a:sym typeface="+mn-lt"/>
              </a:rPr>
              <a:t>所决定的</a:t>
            </a:r>
            <a:endParaRPr lang="en-US" altLang="zh-CN" sz="1800" spc="400" dirty="0">
              <a:cs typeface="+mn-ea"/>
              <a:sym typeface="+mn-lt"/>
            </a:endParaRPr>
          </a:p>
          <a:p>
            <a:r>
              <a:rPr lang="zh-CN" altLang="en-US" sz="1800" spc="400" dirty="0">
                <a:cs typeface="+mn-ea"/>
                <a:sym typeface="+mn-lt"/>
              </a:rPr>
              <a:t>而在正权图中能够更新出</a:t>
            </a:r>
            <a:r>
              <a:rPr lang="en-US" altLang="zh-CN" sz="1800" spc="400" dirty="0">
                <a:cs typeface="+mn-ea"/>
                <a:sym typeface="+mn-lt"/>
              </a:rPr>
              <a:t>dis[u]</a:t>
            </a:r>
            <a:r>
              <a:rPr lang="zh-CN" altLang="en-US" sz="1800" spc="400" dirty="0">
                <a:cs typeface="+mn-ea"/>
                <a:sym typeface="+mn-lt"/>
              </a:rPr>
              <a:t>的</a:t>
            </a:r>
            <a:r>
              <a:rPr lang="en-US" altLang="zh-CN" sz="1800" spc="400" dirty="0">
                <a:cs typeface="+mn-ea"/>
                <a:sym typeface="+mn-lt"/>
              </a:rPr>
              <a:t>dis</a:t>
            </a:r>
            <a:r>
              <a:rPr lang="en-US" altLang="zh-CN" spc="400" dirty="0">
                <a:cs typeface="+mn-ea"/>
                <a:sym typeface="+mn-lt"/>
              </a:rPr>
              <a:t>[v]</a:t>
            </a:r>
            <a:r>
              <a:rPr lang="zh-CN" altLang="en-US" spc="400" dirty="0">
                <a:cs typeface="+mn-ea"/>
                <a:sym typeface="+mn-lt"/>
              </a:rPr>
              <a:t>是比</a:t>
            </a:r>
            <a:r>
              <a:rPr lang="en-US" altLang="zh-CN" spc="400" dirty="0">
                <a:cs typeface="+mn-ea"/>
                <a:sym typeface="+mn-lt"/>
              </a:rPr>
              <a:t>dis[u]</a:t>
            </a:r>
            <a:r>
              <a:rPr lang="zh-CN" altLang="en-US" spc="400" dirty="0">
                <a:cs typeface="+mn-ea"/>
                <a:sym typeface="+mn-lt"/>
              </a:rPr>
              <a:t>小的</a:t>
            </a:r>
            <a:endParaRPr lang="en-US" altLang="zh-CN" spc="400" dirty="0">
              <a:cs typeface="+mn-ea"/>
              <a:sym typeface="+mn-lt"/>
            </a:endParaRPr>
          </a:p>
          <a:p>
            <a:r>
              <a:rPr lang="zh-CN" altLang="en-US" spc="400" dirty="0">
                <a:cs typeface="+mn-ea"/>
                <a:sym typeface="+mn-lt"/>
              </a:rPr>
              <a:t>在更新出</a:t>
            </a:r>
            <a:r>
              <a:rPr lang="en-US" altLang="zh-CN" spc="400" dirty="0">
                <a:cs typeface="+mn-ea"/>
                <a:sym typeface="+mn-lt"/>
              </a:rPr>
              <a:t>dis[u]</a:t>
            </a:r>
            <a:r>
              <a:rPr lang="zh-CN" altLang="en-US" spc="400" dirty="0">
                <a:cs typeface="+mn-ea"/>
                <a:sym typeface="+mn-lt"/>
              </a:rPr>
              <a:t>之前肯定是把</a:t>
            </a:r>
            <a:r>
              <a:rPr lang="en-US" altLang="zh-CN" spc="400" dirty="0">
                <a:cs typeface="+mn-ea"/>
                <a:sym typeface="+mn-lt"/>
              </a:rPr>
              <a:t>dis[v]</a:t>
            </a:r>
            <a:r>
              <a:rPr lang="zh-CN" altLang="en-US" spc="400" dirty="0">
                <a:cs typeface="+mn-ea"/>
                <a:sym typeface="+mn-lt"/>
              </a:rPr>
              <a:t>更新过的</a:t>
            </a:r>
            <a:endParaRPr lang="en-US" altLang="zh-CN" spc="400" dirty="0">
              <a:cs typeface="+mn-ea"/>
              <a:sym typeface="+mn-lt"/>
            </a:endParaRPr>
          </a:p>
          <a:p>
            <a:endParaRPr lang="en-US" altLang="zh-CN" sz="1800" spc="400" dirty="0">
              <a:cs typeface="+mn-ea"/>
              <a:sym typeface="+mn-lt"/>
            </a:endParaRPr>
          </a:p>
          <a:p>
            <a:r>
              <a:rPr lang="zh-CN" altLang="en-US" sz="1800" spc="400" dirty="0">
                <a:cs typeface="+mn-ea"/>
                <a:sym typeface="+mn-lt"/>
              </a:rPr>
              <a:t>如果我们每次，能找到当前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最短路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dis</a:t>
            </a:r>
            <a:r>
              <a:rPr lang="zh-CN" altLang="en-US" sz="1800" spc="400" dirty="0">
                <a:cs typeface="+mn-ea"/>
                <a:sym typeface="+mn-lt"/>
              </a:rPr>
              <a:t>最小的点</a:t>
            </a:r>
            <a:r>
              <a:rPr lang="en-US" altLang="zh-CN" sz="1800" spc="400" dirty="0">
                <a:cs typeface="+mn-ea"/>
                <a:sym typeface="+mn-lt"/>
              </a:rPr>
              <a:t>u</a:t>
            </a:r>
            <a:r>
              <a:rPr lang="zh-CN" altLang="en-US" sz="1800" spc="400" dirty="0">
                <a:cs typeface="+mn-ea"/>
                <a:sym typeface="+mn-lt"/>
              </a:rPr>
              <a:t>，出队并确定其最短路。</a:t>
            </a:r>
          </a:p>
          <a:p>
            <a:r>
              <a:rPr lang="zh-CN" altLang="en-US" sz="1800" spc="400" dirty="0">
                <a:cs typeface="+mn-ea"/>
                <a:sym typeface="+mn-lt"/>
              </a:rPr>
              <a:t>这样一来，对于之前就出队的点，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它一定</a:t>
            </a:r>
            <a:r>
              <a:rPr lang="zh-CN" altLang="en-US" sz="1800" spc="400" dirty="0">
                <a:cs typeface="+mn-ea"/>
                <a:sym typeface="+mn-lt"/>
              </a:rPr>
              <a:t>松弛过</a:t>
            </a:r>
            <a:r>
              <a:rPr lang="en-US" altLang="zh-CN" sz="1800" spc="400" dirty="0">
                <a:cs typeface="+mn-ea"/>
                <a:sym typeface="+mn-lt"/>
              </a:rPr>
              <a:t>u</a:t>
            </a:r>
            <a:r>
              <a:rPr lang="zh-CN" altLang="en-US" sz="1800" spc="400" dirty="0">
                <a:cs typeface="+mn-ea"/>
                <a:sym typeface="+mn-lt"/>
              </a:rPr>
              <a:t>；对于之后出队的点，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它的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dis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不会比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u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小</a:t>
            </a:r>
            <a:r>
              <a:rPr lang="zh-CN" altLang="en-US" sz="1800" spc="400" dirty="0">
                <a:cs typeface="+mn-ea"/>
                <a:sym typeface="+mn-lt"/>
              </a:rPr>
              <a:t>，故不用考虑。</a:t>
            </a:r>
            <a:endParaRPr lang="en-US" altLang="zh-CN" sz="1800" spc="400" dirty="0">
              <a:cs typeface="+mn-ea"/>
              <a:sym typeface="+mn-lt"/>
            </a:endParaRPr>
          </a:p>
          <a:p>
            <a:r>
              <a:rPr lang="zh-CN" altLang="en-US" spc="400" dirty="0">
                <a:cs typeface="+mn-ea"/>
                <a:sym typeface="+mn-lt"/>
              </a:rPr>
              <a:t>每个点只会松弛一轮</a:t>
            </a:r>
            <a:endParaRPr lang="zh-CN" altLang="en-US" sz="1800" spc="400" dirty="0">
              <a:cs typeface="+mn-ea"/>
              <a:sym typeface="+mn-lt"/>
            </a:endParaRPr>
          </a:p>
          <a:p>
            <a:r>
              <a:rPr lang="zh-CN" altLang="en-US" sz="1800" spc="400" dirty="0">
                <a:cs typeface="+mn-ea"/>
                <a:sym typeface="+mn-lt"/>
              </a:rPr>
              <a:t>采用堆优化，</a:t>
            </a:r>
            <a:r>
              <a:rPr lang="en-US" altLang="zh-CN" sz="1800" b="1" spc="400" dirty="0">
                <a:solidFill>
                  <a:srgbClr val="801980"/>
                </a:solidFill>
                <a:cs typeface="+mn-ea"/>
                <a:sym typeface="+mn-lt"/>
              </a:rPr>
              <a:t>STL</a:t>
            </a:r>
            <a:r>
              <a:rPr lang="zh-CN" altLang="en-US" sz="1800" b="1" spc="400" dirty="0">
                <a:solidFill>
                  <a:srgbClr val="801980"/>
                </a:solidFill>
                <a:cs typeface="+mn-ea"/>
                <a:sym typeface="+mn-lt"/>
              </a:rPr>
              <a:t>中的</a:t>
            </a:r>
            <a:r>
              <a:rPr lang="en-US" altLang="zh-CN" sz="1800" b="1" spc="400" dirty="0" err="1">
                <a:solidFill>
                  <a:srgbClr val="801980"/>
                </a:solidFill>
                <a:cs typeface="+mn-ea"/>
                <a:sym typeface="+mn-lt"/>
              </a:rPr>
              <a:t>priority_queue</a:t>
            </a:r>
            <a:endParaRPr lang="en-US" altLang="zh-CN" sz="1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1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zh-CN" altLang="en-US" b="1" spc="400" dirty="0">
                <a:solidFill>
                  <a:srgbClr val="801980"/>
                </a:solidFill>
                <a:cs typeface="+mn-ea"/>
                <a:sym typeface="+mn-lt"/>
              </a:rPr>
              <a:t>时间复杂度：</a:t>
            </a:r>
            <a:r>
              <a:rPr lang="en-US" altLang="zh-CN" b="1" spc="400" dirty="0">
                <a:solidFill>
                  <a:srgbClr val="801980"/>
                </a:solidFill>
                <a:cs typeface="+mn-ea"/>
                <a:sym typeface="+mn-lt"/>
              </a:rPr>
              <a:t>O(</a:t>
            </a:r>
            <a:r>
              <a:rPr lang="en-US" altLang="zh-CN" b="1" spc="400" dirty="0" err="1">
                <a:solidFill>
                  <a:srgbClr val="801980"/>
                </a:solidFill>
                <a:cs typeface="+mn-ea"/>
                <a:sym typeface="+mn-lt"/>
              </a:rPr>
              <a:t>mlogn</a:t>
            </a:r>
            <a:r>
              <a:rPr lang="en-US" altLang="zh-CN" b="1" spc="400" dirty="0">
                <a:solidFill>
                  <a:srgbClr val="801980"/>
                </a:solidFill>
                <a:cs typeface="+mn-ea"/>
                <a:sym typeface="+mn-lt"/>
              </a:rPr>
              <a:t>)</a:t>
            </a:r>
            <a:endParaRPr lang="en-US" altLang="zh-CN" sz="1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en-US" altLang="zh-CN" sz="1800" spc="400" dirty="0">
              <a:cs typeface="+mn-ea"/>
              <a:sym typeface="+mn-lt"/>
            </a:endParaRPr>
          </a:p>
          <a:p>
            <a:endParaRPr lang="en-US" altLang="zh-CN" sz="1800" spc="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814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86F64F5-AAFE-3D5C-C43B-767A8A17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32AB452-0CBE-2894-AC7B-ED8AFB9D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296" y="5299289"/>
            <a:ext cx="7777201" cy="116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24	8	\	\	15	\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3 6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BBA23E-20A5-5346-49AC-AA0215AA8713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</a:t>
            </a:r>
            <a:r>
              <a:rPr lang="en-US" altLang="zh-CN" dirty="0"/>
              <a:t>1</a:t>
            </a:r>
            <a:r>
              <a:rPr lang="zh-CN" altLang="en-US" dirty="0"/>
              <a:t>入堆，然后</a:t>
            </a:r>
            <a:r>
              <a:rPr lang="en-US" altLang="zh-CN" dirty="0"/>
              <a:t>1</a:t>
            </a:r>
            <a:r>
              <a:rPr lang="zh-CN" altLang="en-US" dirty="0"/>
              <a:t>出堆</a:t>
            </a:r>
            <a:endParaRPr lang="en-US" altLang="zh-CN" dirty="0"/>
          </a:p>
          <a:p>
            <a:r>
              <a:rPr lang="en-US" altLang="zh-CN" dirty="0"/>
              <a:t>2 3 6</a:t>
            </a:r>
            <a:r>
              <a:rPr lang="zh-CN" altLang="en-US" dirty="0"/>
              <a:t>入堆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7080AC-7CFB-002F-67FE-43B6F8F1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8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AAD9C49-93F3-1156-0A98-95CD0787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7F3F07C-B30F-5CA3-9EF5-D8CA34F7E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553" y="5262389"/>
            <a:ext cx="7636052" cy="1235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24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\	11	11	\	\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5 6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48C74D-FA8C-D68C-A433-B15091F11392}"/>
              </a:ext>
            </a:extLst>
          </p:cNvPr>
          <p:cNvSpPr txBox="1"/>
          <p:nvPr/>
        </p:nvSpPr>
        <p:spPr>
          <a:xfrm>
            <a:off x="6964146" y="1738018"/>
            <a:ext cx="411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dis[3]</a:t>
            </a:r>
            <a:r>
              <a:rPr lang="zh-CN" altLang="en-US" dirty="0">
                <a:latin typeface="Consolas" panose="020B0609020204030204" pitchFamily="49" charset="0"/>
              </a:rPr>
              <a:t>最小，故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</a:rPr>
              <a:t>入堆，松弛</a:t>
            </a:r>
            <a:r>
              <a:rPr lang="en-US" altLang="zh-CN" dirty="0">
                <a:latin typeface="Consolas" panose="020B0609020204030204" pitchFamily="49" charset="0"/>
              </a:rPr>
              <a:t>6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D0C6DB-F68F-9A75-6549-42532938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EBE9C9-A99E-9F44-8278-B9ABE7137188}"/>
              </a:ext>
            </a:extLst>
          </p:cNvPr>
          <p:cNvSpPr txBox="1">
            <a:spLocks/>
          </p:cNvSpPr>
          <p:nvPr/>
        </p:nvSpPr>
        <p:spPr>
          <a:xfrm>
            <a:off x="4148553" y="5262388"/>
            <a:ext cx="7636052" cy="123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等线" panose="02010600030101010101" charset="-122"/>
                <a:ea typeface="等线" panose="02010600030101010101" charset="-122"/>
              </a:rPr>
              <a:t>i</a:t>
            </a: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	4	5	6	7	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24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\	11	11	\	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5 6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6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941C52-4850-C5D8-6C7D-FF8D67A06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97584" y="2067519"/>
            <a:ext cx="8996833" cy="2734079"/>
            <a:chOff x="1597584" y="1799925"/>
            <a:chExt cx="8996833" cy="2734079"/>
          </a:xfrm>
        </p:grpSpPr>
        <p:sp>
          <p:nvSpPr>
            <p:cNvPr id="27" name="文本框 26"/>
            <p:cNvSpPr txBox="1"/>
            <p:nvPr/>
          </p:nvSpPr>
          <p:spPr>
            <a:xfrm>
              <a:off x="2845547" y="1799925"/>
              <a:ext cx="65009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PART 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597584" y="3463864"/>
              <a:ext cx="8996833" cy="1070140"/>
              <a:chOff x="1597585" y="3447286"/>
              <a:chExt cx="8996833" cy="107014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152707" y="3447286"/>
                <a:ext cx="78865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8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拓扑排序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597585" y="4240427"/>
                <a:ext cx="89968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Topological sorting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8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0EEA2B-98C2-9C87-1B1B-F9B25A02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8F76BFB-98AE-0D94-E56F-37A722BE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105" y="5257562"/>
            <a:ext cx="7832433" cy="1210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	4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latin typeface="Consolas" panose="020B0609020204030204" pitchFamily="49" charset="0"/>
              </a:rPr>
              <a:t>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24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13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11	\	18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4 6 8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4F1443-8189-E1B9-E547-33873A843E6D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dis[5]</a:t>
            </a:r>
            <a:r>
              <a:rPr lang="zh-CN" altLang="en-US" dirty="0">
                <a:latin typeface="Consolas" panose="020B0609020204030204" pitchFamily="49" charset="0"/>
              </a:rPr>
              <a:t>最小，故</a:t>
            </a:r>
            <a:r>
              <a:rPr lang="en-US" altLang="zh-CN" dirty="0">
                <a:latin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4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8</a:t>
            </a:r>
            <a:r>
              <a:rPr lang="zh-CN" altLang="en-US" dirty="0">
                <a:latin typeface="Consolas" panose="020B0609020204030204" pitchFamily="49" charset="0"/>
              </a:rPr>
              <a:t>入堆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4F41AF-F975-4077-B0E3-F266B85C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590042" cy="3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C8DCFD7-8A58-0823-AB4F-CF955764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B5A4C13-9003-C6F9-4CAA-1DF1D270F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142" y="5311140"/>
            <a:ext cx="7721969" cy="1094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	4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latin typeface="Consolas" panose="020B0609020204030204" pitchFamily="49" charset="0"/>
              </a:rPr>
              <a:t>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24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13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15	18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4 7 8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32D15-E0ED-8E08-7E9E-FAE3D82CBC22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dis[6]</a:t>
            </a:r>
            <a:r>
              <a:rPr lang="zh-CN" altLang="en-US" dirty="0">
                <a:latin typeface="Consolas" panose="020B0609020204030204" pitchFamily="49" charset="0"/>
              </a:rPr>
              <a:t>最小，故</a:t>
            </a:r>
            <a:r>
              <a:rPr lang="en-US" altLang="zh-CN" dirty="0">
                <a:latin typeface="Consolas" panose="020B0609020204030204" pitchFamily="49" charset="0"/>
              </a:rPr>
              <a:t>6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入堆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0685CF-8647-6DAB-1E83-91CC53F1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9C2D76-7F11-7150-ED3D-7EC261C8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74ECA76-BEAD-FE64-13CE-9F645774D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791" y="5151580"/>
            <a:ext cx="7826296" cy="125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	4	5	6</a:t>
            </a:r>
            <a:r>
              <a:rPr lang="en-US" altLang="zh-CN" sz="1600" dirty="0">
                <a:latin typeface="Consolas" panose="020B0609020204030204" pitchFamily="49" charset="0"/>
              </a:rPr>
              <a:t>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19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15	14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7 8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0C2616-B22E-BB78-0BCA-7767A71E1610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4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松弛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9D98E7-6F8B-455D-0CF2-902E58C8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638" cy="32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4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A043286-4F72-EB2D-5071-9C550217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259AAD6-6950-1FEA-6DE2-BA07C1E8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499" y="5157717"/>
            <a:ext cx="7801749" cy="1247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	4	5	6</a:t>
            </a:r>
            <a:r>
              <a:rPr lang="en-US" altLang="zh-CN" sz="1600" dirty="0">
                <a:latin typeface="Consolas" panose="020B0609020204030204" pitchFamily="49" charset="0"/>
              </a:rPr>
              <a:t>	7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19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15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 7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F082DD-14A3-29A4-9DF1-72FC1E1E9B5D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8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无可松弛点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B7D350-2802-550F-B263-6965BD69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3C5707C-70A2-D7E4-10B2-564771D2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39437BA-9269-4FD0-8B51-817EDFF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874" y="5053389"/>
            <a:ext cx="7875391" cy="1351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	2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17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pq:2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BDF021-077C-F3E5-84E0-E96081EB7664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松弛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3CCCCE-3883-28A1-8D72-658AC541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7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2B3F20-75E6-45E8-C3BE-144D23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Dijkstra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AA6CBD-65EA-F995-5B1C-AF5EB1620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101" y="5336259"/>
            <a:ext cx="7764927" cy="125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i	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1	2	3	4	5	6	7	8</a:t>
            </a:r>
          </a:p>
          <a:p>
            <a:pPr marL="0" indent="0">
              <a:buNone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dis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17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pq</a:t>
            </a:r>
            <a:r>
              <a:rPr lang="en-US" altLang="zh-CN" sz="1600" dirty="0">
                <a:latin typeface="Consolas" panose="020B0609020204030204" pitchFamily="49" charset="0"/>
              </a:rPr>
              <a:t>: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B9F593-CCCE-AD53-A0BD-DE4DEB8539CF}"/>
              </a:ext>
            </a:extLst>
          </p:cNvPr>
          <p:cNvSpPr txBox="1"/>
          <p:nvPr/>
        </p:nvSpPr>
        <p:spPr>
          <a:xfrm>
            <a:off x="6964146" y="1738018"/>
            <a:ext cx="411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出堆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堆空，得最短路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D532E1-3FBA-9710-DDDC-CCB7E068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6" y="1521741"/>
            <a:ext cx="4306209" cy="32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624597" cy="646331"/>
            <a:chOff x="246251" y="62050"/>
            <a:chExt cx="5488693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4732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  <a:r>
                <a:rPr lang="en-US" altLang="zh-CN" dirty="0">
                  <a:sym typeface="+mn-lt"/>
                </a:rPr>
                <a:t>:</a:t>
              </a:r>
              <a:r>
                <a:rPr lang="en-US" altLang="zh-CN" dirty="0" err="1">
                  <a:sym typeface="+mn-lt"/>
                </a:rPr>
                <a:t>dijkstra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3B10122-0DFD-804F-A062-4B56E5464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6846" y="987296"/>
            <a:ext cx="6258307" cy="58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2176325" cy="646331"/>
            <a:chOff x="246251" y="62050"/>
            <a:chExt cx="5488693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2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4732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最短路</a:t>
              </a: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F77B61A-9C78-F979-33BF-A7EB8D7A83FF}"/>
              </a:ext>
            </a:extLst>
          </p:cNvPr>
          <p:cNvSpPr txBox="1"/>
          <p:nvPr/>
        </p:nvSpPr>
        <p:spPr>
          <a:xfrm>
            <a:off x="1845399" y="2305615"/>
            <a:ext cx="8747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</a:rPr>
              <a:t>算法选择：</a:t>
            </a:r>
            <a:endParaRPr lang="en-US" altLang="zh-CN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en-US" altLang="zh-CN" sz="2800" b="1" spc="400" dirty="0">
                <a:cs typeface="+mn-ea"/>
                <a:sym typeface="+mn-lt"/>
              </a:rPr>
              <a:t>1.</a:t>
            </a:r>
            <a:r>
              <a:rPr lang="zh-CN" altLang="en-US" sz="2800" b="1" spc="400" dirty="0">
                <a:cs typeface="+mn-ea"/>
                <a:sym typeface="+mn-lt"/>
              </a:rPr>
              <a:t>正常数据，正权图并跑单源最短路的情况都是选择</a:t>
            </a:r>
            <a:r>
              <a:rPr lang="en-US" altLang="zh-CN" sz="2800" b="1" spc="400" dirty="0" err="1">
                <a:cs typeface="+mn-ea"/>
                <a:sym typeface="+mn-lt"/>
              </a:rPr>
              <a:t>dijkstra</a:t>
            </a:r>
            <a:r>
              <a:rPr lang="zh-CN" altLang="en-US" sz="2800" b="1" spc="400" dirty="0">
                <a:cs typeface="+mn-ea"/>
                <a:sym typeface="+mn-lt"/>
              </a:rPr>
              <a:t>的</a:t>
            </a:r>
            <a:endParaRPr lang="en-US" altLang="zh-CN" sz="2800" b="1" spc="400" dirty="0">
              <a:cs typeface="+mn-ea"/>
              <a:sym typeface="+mn-lt"/>
            </a:endParaRPr>
          </a:p>
          <a:p>
            <a:r>
              <a:rPr lang="en-US" altLang="zh-CN" sz="2800" b="1" spc="400" dirty="0">
                <a:cs typeface="+mn-ea"/>
                <a:sym typeface="+mn-lt"/>
              </a:rPr>
              <a:t>2.</a:t>
            </a:r>
            <a:r>
              <a:rPr lang="zh-CN" altLang="en-US" sz="2800" b="1" spc="400" dirty="0">
                <a:cs typeface="+mn-ea"/>
                <a:sym typeface="+mn-lt"/>
              </a:rPr>
              <a:t>如果需要判负环的话使用</a:t>
            </a:r>
            <a:r>
              <a:rPr lang="en-US" altLang="zh-CN" sz="2800" b="1" spc="400" dirty="0">
                <a:cs typeface="+mn-ea"/>
                <a:sym typeface="+mn-lt"/>
              </a:rPr>
              <a:t>SPFA</a:t>
            </a:r>
          </a:p>
          <a:p>
            <a:r>
              <a:rPr lang="en-US" altLang="zh-CN" sz="2800" b="1" spc="400" dirty="0">
                <a:cs typeface="+mn-ea"/>
                <a:sym typeface="+mn-lt"/>
              </a:rPr>
              <a:t>3.n</a:t>
            </a:r>
            <a:r>
              <a:rPr lang="zh-CN" altLang="en-US" sz="2800" b="1" spc="400" dirty="0">
                <a:cs typeface="+mn-ea"/>
                <a:sym typeface="+mn-lt"/>
              </a:rPr>
              <a:t>在</a:t>
            </a:r>
            <a:r>
              <a:rPr lang="en-US" altLang="zh-CN" sz="2800" b="1" spc="400" dirty="0">
                <a:cs typeface="+mn-ea"/>
                <a:sym typeface="+mn-lt"/>
              </a:rPr>
              <a:t>500</a:t>
            </a:r>
            <a:r>
              <a:rPr lang="zh-CN" altLang="en-US" sz="2800" b="1" spc="400" dirty="0">
                <a:cs typeface="+mn-ea"/>
                <a:sym typeface="+mn-lt"/>
              </a:rPr>
              <a:t>以内可以考虑</a:t>
            </a:r>
            <a:r>
              <a:rPr lang="en-US" altLang="zh-CN" sz="2800" b="1" spc="400" dirty="0">
                <a:cs typeface="+mn-ea"/>
                <a:sym typeface="+mn-lt"/>
              </a:rPr>
              <a:t>Floyd</a:t>
            </a:r>
          </a:p>
        </p:txBody>
      </p:sp>
    </p:spTree>
    <p:extLst>
      <p:ext uri="{BB962C8B-B14F-4D97-AF65-F5344CB8AC3E}">
        <p14:creationId xmlns:p14="http://schemas.microsoft.com/office/powerpoint/2010/main" val="396387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3EB6F1-CA62-C1A3-7315-8E684D5A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744107"/>
            <a:ext cx="6891939" cy="57871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60755E-ED30-EC13-20BB-6A5AE67AB281}"/>
              </a:ext>
            </a:extLst>
          </p:cNvPr>
          <p:cNvSpPr txBox="1"/>
          <p:nvPr/>
        </p:nvSpPr>
        <p:spPr>
          <a:xfrm>
            <a:off x="215516" y="1404450"/>
            <a:ext cx="4296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P1744 </a:t>
            </a:r>
            <a:r>
              <a:rPr lang="zh-CN" altLang="en-US" sz="2800" b="1" spc="400" dirty="0">
                <a:solidFill>
                  <a:srgbClr val="801980"/>
                </a:solidFill>
                <a:cs typeface="+mn-ea"/>
                <a:sym typeface="+mn-lt"/>
                <a:hlinkClick r:id="rId3"/>
              </a:rPr>
              <a:t>采购特价商品</a:t>
            </a:r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endParaRPr lang="zh-CN" altLang="en-US" sz="2800" b="1" spc="400" dirty="0">
              <a:solidFill>
                <a:srgbClr val="801980"/>
              </a:solidFill>
              <a:cs typeface="+mn-ea"/>
              <a:sym typeface="+mn-lt"/>
            </a:endParaRPr>
          </a:p>
          <a:p>
            <a:r>
              <a:rPr lang="zh-CN" altLang="en-US" sz="2800" b="1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只需要把边剪出来套模板就行了</a:t>
            </a:r>
            <a:endParaRPr lang="en-US" altLang="zh-CN" sz="2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8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2AFD57-A48D-55CE-6042-CF61D8D4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0" y="618856"/>
            <a:ext cx="6189135" cy="54589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26846D-81AE-EDAF-5AA1-F1049424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823190"/>
            <a:ext cx="554063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1731" y="1989921"/>
            <a:ext cx="5314599" cy="1864647"/>
            <a:chOff x="1273995" y="1605911"/>
            <a:chExt cx="4645025" cy="1329089"/>
          </a:xfrm>
        </p:grpSpPr>
        <p:sp>
          <p:nvSpPr>
            <p:cNvPr id="33" name="文本框 32"/>
            <p:cNvSpPr txBox="1"/>
            <p:nvPr/>
          </p:nvSpPr>
          <p:spPr>
            <a:xfrm>
              <a:off x="1273995" y="1605911"/>
              <a:ext cx="2973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有向无环图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3995" y="2079426"/>
              <a:ext cx="4645025" cy="855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形如其名</a:t>
              </a:r>
              <a:endParaRPr lang="en-US" altLang="zh-CN" sz="2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基础是有向图</a:t>
              </a:r>
              <a:endParaRPr lang="en-US" altLang="zh-CN" sz="2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然后图中</a:t>
              </a:r>
              <a:r>
                <a:rPr lang="zh-CN" altLang="en-US" sz="2400" b="1" spc="400" dirty="0">
                  <a:solidFill>
                    <a:srgbClr val="801980"/>
                  </a:solidFill>
                  <a:cs typeface="+mn-ea"/>
                  <a:sym typeface="+mn-lt"/>
                </a:rPr>
                <a:t>不存在</a:t>
              </a:r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任何一个环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5AF5DE9-23EE-DCDA-4120-B168C700C1BD}"/>
              </a:ext>
            </a:extLst>
          </p:cNvPr>
          <p:cNvGrpSpPr/>
          <p:nvPr/>
        </p:nvGrpSpPr>
        <p:grpSpPr>
          <a:xfrm>
            <a:off x="751730" y="4154120"/>
            <a:ext cx="5602391" cy="2122735"/>
            <a:chOff x="1273995" y="1605911"/>
            <a:chExt cx="4653757" cy="212273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F692B25-BD66-8183-A31A-12262843EF85}"/>
                </a:ext>
              </a:extLst>
            </p:cNvPr>
            <p:cNvSpPr txBox="1"/>
            <p:nvPr/>
          </p:nvSpPr>
          <p:spPr>
            <a:xfrm>
              <a:off x="1273995" y="1605911"/>
              <a:ext cx="2319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拓扑排序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AE35DBB1-0E73-FDB6-D6FA-4DCCF8507602}"/>
                    </a:ext>
                  </a:extLst>
                </p:cNvPr>
                <p:cNvSpPr/>
                <p:nvPr/>
              </p:nvSpPr>
              <p:spPr>
                <a:xfrm>
                  <a:off x="1282727" y="2251318"/>
                  <a:ext cx="4645025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一种对有向无环图（</a:t>
                  </a:r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DAG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）的所有顶点进行线性排序的方法，使得图中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任意一点</a:t>
                  </a:r>
                  <a14:m>
                    <m:oMath xmlns:m="http://schemas.openxmlformats.org/officeDocument/2006/math"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𝑢</m:t>
                      </m:r>
                    </m:oMath>
                  </a14:m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𝑣</m:t>
                      </m:r>
                    </m:oMath>
                  </a14:m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，如果存在有向边</a:t>
                  </a:r>
                  <a14:m>
                    <m:oMath xmlns:m="http://schemas.openxmlformats.org/officeDocument/2006/math"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𝑢</m:t>
                      </m:r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→</m:t>
                      </m:r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𝑣</m:t>
                      </m:r>
                    </m:oMath>
                  </a14:m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，则</a:t>
                  </a:r>
                  <a14:m>
                    <m:oMath xmlns:m="http://schemas.openxmlformats.org/officeDocument/2006/math"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𝑢</m:t>
                      </m:r>
                    </m:oMath>
                  </a14:m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必须在</a:t>
                  </a:r>
                  <a14:m>
                    <m:oMath xmlns:m="http://schemas.openxmlformats.org/officeDocument/2006/math">
                      <m:r>
                        <a:rPr lang="en-US" altLang="zh-CN" i="1" spc="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𝑣</m:t>
                      </m:r>
                    </m:oMath>
                  </a14:m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之前出现。对有向图进行拓扑排序产生的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线性序列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称为满足拓扑次序的序列，简称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拓扑排序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AE35DBB1-0E73-FDB6-D6FA-4DCCF8507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727" y="2251318"/>
                  <a:ext cx="4645025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872" t="-2058" r="-981" b="-53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798381D-41EC-6517-F260-B098650F6D7E}"/>
              </a:ext>
            </a:extLst>
          </p:cNvPr>
          <p:cNvGrpSpPr/>
          <p:nvPr/>
        </p:nvGrpSpPr>
        <p:grpSpPr>
          <a:xfrm>
            <a:off x="7866906" y="1282210"/>
            <a:ext cx="3188864" cy="3810195"/>
            <a:chOff x="7866906" y="1282210"/>
            <a:chExt cx="3188864" cy="381019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89FDEDF-61CA-E5A0-AEE9-6CE41352BC48}"/>
                </a:ext>
              </a:extLst>
            </p:cNvPr>
            <p:cNvSpPr/>
            <p:nvPr/>
          </p:nvSpPr>
          <p:spPr>
            <a:xfrm>
              <a:off x="8572791" y="1282210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DD13CB8A-12F3-DC0E-5BC3-C8AB07C1E5CD}"/>
                </a:ext>
              </a:extLst>
            </p:cNvPr>
            <p:cNvCxnSpPr>
              <a:cxnSpLocks/>
              <a:stCxn id="4" idx="5"/>
              <a:endCxn id="10" idx="1"/>
            </p:cNvCxnSpPr>
            <p:nvPr/>
          </p:nvCxnSpPr>
          <p:spPr>
            <a:xfrm>
              <a:off x="9072764" y="1782183"/>
              <a:ext cx="731217" cy="170162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C6B4FF-1147-F22B-97FB-62A5F9EFA245}"/>
                </a:ext>
              </a:extLst>
            </p:cNvPr>
            <p:cNvSpPr/>
            <p:nvPr/>
          </p:nvSpPr>
          <p:spPr>
            <a:xfrm>
              <a:off x="7953872" y="2344802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824EAFF-A978-2C29-096C-4E4A5E10A9D1}"/>
                </a:ext>
              </a:extLst>
            </p:cNvPr>
            <p:cNvSpPr/>
            <p:nvPr/>
          </p:nvSpPr>
          <p:spPr>
            <a:xfrm>
              <a:off x="9718199" y="1866563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87A2EB7-ABAD-DD87-323E-AFAF8DFCB740}"/>
                </a:ext>
              </a:extLst>
            </p:cNvPr>
            <p:cNvSpPr/>
            <p:nvPr/>
          </p:nvSpPr>
          <p:spPr>
            <a:xfrm>
              <a:off x="7866906" y="3549732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CA71C9B-2BE2-D26F-5603-8F437E4C860B}"/>
                </a:ext>
              </a:extLst>
            </p:cNvPr>
            <p:cNvSpPr/>
            <p:nvPr/>
          </p:nvSpPr>
          <p:spPr>
            <a:xfrm>
              <a:off x="9839278" y="3004155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40051FE-3013-D6FE-DDD8-D8F944C560B9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 flipH="1">
              <a:off x="8246750" y="1782183"/>
              <a:ext cx="411823" cy="562619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5FE569E-C95C-C9C9-EBF6-30F121D65B8F}"/>
                </a:ext>
              </a:extLst>
            </p:cNvPr>
            <p:cNvCxnSpPr>
              <a:cxnSpLocks/>
              <a:stCxn id="9" idx="5"/>
              <a:endCxn id="12" idx="1"/>
            </p:cNvCxnSpPr>
            <p:nvPr/>
          </p:nvCxnSpPr>
          <p:spPr>
            <a:xfrm>
              <a:off x="8453845" y="2844775"/>
              <a:ext cx="1471215" cy="245162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7EB0C81-0E64-DC3A-6F93-0542FA3DF036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8539627" y="2159441"/>
              <a:ext cx="1178572" cy="478239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E4505AE-DC01-87B6-30DC-2016D2BC003D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8159784" y="2930557"/>
              <a:ext cx="86966" cy="619175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1852860-3115-51A5-6295-BDF1876FC2DD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10011077" y="2452318"/>
              <a:ext cx="121079" cy="551837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2FE58E0-3247-AD5F-38DA-C59B1EEE0F08}"/>
                </a:ext>
              </a:extLst>
            </p:cNvPr>
            <p:cNvSpPr/>
            <p:nvPr/>
          </p:nvSpPr>
          <p:spPr>
            <a:xfrm>
              <a:off x="8748534" y="4420868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3C581FCD-9CB2-3C29-CECE-32CB34F88CCC}"/>
                </a:ext>
              </a:extLst>
            </p:cNvPr>
            <p:cNvCxnSpPr>
              <a:cxnSpLocks/>
              <a:stCxn id="11" idx="5"/>
              <a:endCxn id="62" idx="1"/>
            </p:cNvCxnSpPr>
            <p:nvPr/>
          </p:nvCxnSpPr>
          <p:spPr>
            <a:xfrm>
              <a:off x="8366879" y="4049705"/>
              <a:ext cx="467437" cy="456945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8B1E939F-BA2E-7FA2-2263-31BCAD5D3687}"/>
                </a:ext>
              </a:extLst>
            </p:cNvPr>
            <p:cNvCxnSpPr>
              <a:cxnSpLocks/>
              <a:stCxn id="12" idx="3"/>
              <a:endCxn id="62" idx="7"/>
            </p:cNvCxnSpPr>
            <p:nvPr/>
          </p:nvCxnSpPr>
          <p:spPr>
            <a:xfrm flipH="1">
              <a:off x="9248507" y="3504128"/>
              <a:ext cx="676553" cy="1002522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7D68E97-2AB9-EC3B-4C49-142120C30A86}"/>
                </a:ext>
              </a:extLst>
            </p:cNvPr>
            <p:cNvSpPr/>
            <p:nvPr/>
          </p:nvSpPr>
          <p:spPr>
            <a:xfrm>
              <a:off x="10470015" y="4506650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G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7065E7B6-E190-0919-37BD-FD5F1F826ECE}"/>
                </a:ext>
              </a:extLst>
            </p:cNvPr>
            <p:cNvCxnSpPr>
              <a:cxnSpLocks/>
              <a:stCxn id="12" idx="5"/>
              <a:endCxn id="73" idx="0"/>
            </p:cNvCxnSpPr>
            <p:nvPr/>
          </p:nvCxnSpPr>
          <p:spPr>
            <a:xfrm>
              <a:off x="10339251" y="3504128"/>
              <a:ext cx="423642" cy="1002522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422A5A2-1920-EEC8-B066-CA62A50BC411}"/>
              </a:ext>
            </a:extLst>
          </p:cNvPr>
          <p:cNvGrpSpPr/>
          <p:nvPr/>
        </p:nvGrpSpPr>
        <p:grpSpPr>
          <a:xfrm>
            <a:off x="7115859" y="5377786"/>
            <a:ext cx="4645025" cy="1015663"/>
            <a:chOff x="1273995" y="1617761"/>
            <a:chExt cx="4645025" cy="1015663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2A8FD3A-00D6-96E6-9F84-1E14A9480510}"/>
                </a:ext>
              </a:extLst>
            </p:cNvPr>
            <p:cNvSpPr txBox="1"/>
            <p:nvPr/>
          </p:nvSpPr>
          <p:spPr>
            <a:xfrm>
              <a:off x="1930348" y="1617761"/>
              <a:ext cx="3315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几个可能的拓扑序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0F352396-CD4B-BB4A-166C-0219A0427018}"/>
                    </a:ext>
                  </a:extLst>
                </p:cNvPr>
                <p:cNvSpPr/>
                <p:nvPr/>
              </p:nvSpPr>
              <p:spPr>
                <a:xfrm>
                  <a:off x="1273995" y="2079426"/>
                  <a:ext cx="464502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𝐴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𝐶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𝐵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𝐷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𝐸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𝐹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𝐺</m:t>
                        </m:r>
                      </m:oMath>
                    </m:oMathPara>
                  </a14:m>
                  <a:endParaRPr lang="en-US" altLang="zh-CN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scadia Code" panose="020B0609020000020004" pitchFamily="49" charset="0"/>
                    <a:sym typeface="+mn-lt"/>
                  </a:endParaRPr>
                </a:p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𝐴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𝐶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𝐵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𝐸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𝐺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𝐷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𝐹</m:t>
                        </m:r>
                      </m:oMath>
                    </m:oMathPara>
                  </a14:m>
                  <a:endPara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scadia Code" panose="020B0609020000020004" pitchFamily="49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0F352396-CD4B-BB4A-166C-0219A0427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995" y="2079426"/>
                  <a:ext cx="4645025" cy="553998"/>
                </a:xfrm>
                <a:prstGeom prst="rect">
                  <a:avLst/>
                </a:prstGeom>
                <a:blipFill>
                  <a:blip r:embed="rId5"/>
                  <a:stretch>
                    <a:fillRect t="-219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543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61CBA-4E31-D27B-39E1-6121945E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12" y="-34341"/>
            <a:ext cx="4746632" cy="6981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D71626-B422-A290-D358-7853D2CC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00" y="-7897"/>
            <a:ext cx="435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123A1C-A391-7D8C-6DE2-A2BAA6A9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23EE33-9F87-51C0-DC8E-5AC6640EEF7F}"/>
              </a:ext>
            </a:extLst>
          </p:cNvPr>
          <p:cNvSpPr txBox="1"/>
          <p:nvPr/>
        </p:nvSpPr>
        <p:spPr>
          <a:xfrm>
            <a:off x="2846181" y="2694323"/>
            <a:ext cx="6447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4098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51731" y="1380384"/>
            <a:ext cx="4408165" cy="609860"/>
            <a:chOff x="1273995" y="1605911"/>
            <a:chExt cx="4645025" cy="781676"/>
          </a:xfrm>
        </p:grpSpPr>
        <p:sp>
          <p:nvSpPr>
            <p:cNvPr id="33" name="文本框 32"/>
            <p:cNvSpPr txBox="1"/>
            <p:nvPr/>
          </p:nvSpPr>
          <p:spPr>
            <a:xfrm>
              <a:off x="1273995" y="1605911"/>
              <a:ext cx="2973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实际意义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3995" y="2079426"/>
              <a:ext cx="4645025" cy="308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08DFF2-1B49-8427-13CB-46A7A07FA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2410516"/>
            <a:ext cx="6477000" cy="380820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1AD5F-D436-E025-7E2B-8652BA42146B}"/>
              </a:ext>
            </a:extLst>
          </p:cNvPr>
          <p:cNvGrpSpPr/>
          <p:nvPr/>
        </p:nvGrpSpPr>
        <p:grpSpPr>
          <a:xfrm>
            <a:off x="6102650" y="1098636"/>
            <a:ext cx="5602391" cy="3230730"/>
            <a:chOff x="1273995" y="1605911"/>
            <a:chExt cx="4653757" cy="323073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792131-87AE-2CB5-70E0-6CB2EDAB7EB6}"/>
                </a:ext>
              </a:extLst>
            </p:cNvPr>
            <p:cNvSpPr txBox="1"/>
            <p:nvPr/>
          </p:nvSpPr>
          <p:spPr>
            <a:xfrm>
              <a:off x="1273995" y="1605911"/>
              <a:ext cx="2319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拓扑排序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ED9F17-87E8-AB5E-2680-5B577B5AC020}"/>
                </a:ext>
              </a:extLst>
            </p:cNvPr>
            <p:cNvSpPr/>
            <p:nvPr/>
          </p:nvSpPr>
          <p:spPr>
            <a:xfrm>
              <a:off x="1282727" y="2251318"/>
              <a:ext cx="4645025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1.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依赖性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  <a:p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每个结点在逻辑关系上是依赖于拓扑序位于前面的结点的，受其制约，因其状态影响。</a:t>
              </a:r>
              <a:endParaRPr lang="en-US" altLang="zh-CN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2.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无后效性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  <a:p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求出拓扑序的好处就在于，通过遍历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求解的顺序，能够直接利用其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先祖结点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的状态而进行一些操作，经常性的是配合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求解状态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的无后效性进行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动态规划（</a:t>
              </a:r>
              <a:r>
                <a:rPr lang="en-US" altLang="zh-CN" b="1" spc="400" dirty="0" err="1">
                  <a:solidFill>
                    <a:srgbClr val="801980"/>
                  </a:solidFill>
                  <a:cs typeface="+mn-ea"/>
                  <a:sym typeface="+mn-lt"/>
                </a:rPr>
                <a:t>dp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）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  <a:p>
              <a:endParaRPr lang="en-US" altLang="zh-CN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01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51731" y="1380384"/>
            <a:ext cx="4408165" cy="609860"/>
            <a:chOff x="1273995" y="1605911"/>
            <a:chExt cx="4645025" cy="781676"/>
          </a:xfrm>
        </p:grpSpPr>
        <p:sp>
          <p:nvSpPr>
            <p:cNvPr id="33" name="文本框 32"/>
            <p:cNvSpPr txBox="1"/>
            <p:nvPr/>
          </p:nvSpPr>
          <p:spPr>
            <a:xfrm>
              <a:off x="1273995" y="1605911"/>
              <a:ext cx="2973728" cy="591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举个例子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3995" y="2079426"/>
              <a:ext cx="4645025" cy="308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08DFF2-1B49-8427-13CB-46A7A07FA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2410516"/>
            <a:ext cx="6477000" cy="380820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1AD5F-D436-E025-7E2B-8652BA42146B}"/>
              </a:ext>
            </a:extLst>
          </p:cNvPr>
          <p:cNvGrpSpPr/>
          <p:nvPr/>
        </p:nvGrpSpPr>
        <p:grpSpPr>
          <a:xfrm>
            <a:off x="6102650" y="1098636"/>
            <a:ext cx="5602391" cy="2794842"/>
            <a:chOff x="1273995" y="1605911"/>
            <a:chExt cx="4653757" cy="279484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792131-87AE-2CB5-70E0-6CB2EDAB7EB6}"/>
                </a:ext>
              </a:extLst>
            </p:cNvPr>
            <p:cNvSpPr txBox="1"/>
            <p:nvPr/>
          </p:nvSpPr>
          <p:spPr>
            <a:xfrm>
              <a:off x="1273995" y="1605911"/>
              <a:ext cx="2319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6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9ED9F17-87E8-AB5E-2680-5B577B5AC020}"/>
                    </a:ext>
                  </a:extLst>
                </p:cNvPr>
                <p:cNvSpPr/>
                <p:nvPr/>
              </p:nvSpPr>
              <p:spPr>
                <a:xfrm>
                  <a:off x="1282727" y="2251318"/>
                  <a:ext cx="4645025" cy="21494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pc="400" dirty="0">
                      <a:cs typeface="+mn-ea"/>
                      <a:sym typeface="+mn-lt"/>
                    </a:rPr>
                    <a:t>你在大学中一共学习了</a:t>
                  </a:r>
                  <a:r>
                    <a:rPr lang="en-US" altLang="zh-CN" spc="400" dirty="0">
                      <a:cs typeface="+mn-ea"/>
                      <a:sym typeface="+mn-lt"/>
                    </a:rPr>
                    <a:t>n</a:t>
                  </a:r>
                  <a:r>
                    <a:rPr lang="zh-CN" altLang="en-US" spc="400" dirty="0">
                      <a:cs typeface="+mn-ea"/>
                      <a:sym typeface="+mn-lt"/>
                    </a:rPr>
                    <a:t>门课程，每门课程的成绩由两个因素决定</a:t>
                  </a:r>
                  <a:endParaRPr lang="en-US" altLang="zh-CN" spc="400" dirty="0">
                    <a:cs typeface="+mn-ea"/>
                    <a:sym typeface="+mn-lt"/>
                  </a:endParaRPr>
                </a:p>
                <a:p>
                  <a:r>
                    <a:rPr lang="en-US" altLang="zh-CN" spc="400" dirty="0">
                      <a:cs typeface="+mn-ea"/>
                      <a:sym typeface="+mn-lt"/>
                    </a:rPr>
                    <a:t>1.</a:t>
                  </a:r>
                  <a:r>
                    <a:rPr lang="zh-CN" altLang="en-US" spc="400" dirty="0">
                      <a:cs typeface="+mn-ea"/>
                      <a:sym typeface="+mn-lt"/>
                    </a:rPr>
                    <a:t>在本门课程掌握的期望成绩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pc="40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pc="40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pc="400" dirty="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altLang="zh-CN" spc="400" dirty="0">
                    <a:cs typeface="+mn-ea"/>
                    <a:sym typeface="+mn-lt"/>
                  </a:endParaRPr>
                </a:p>
                <a:p>
                  <a:r>
                    <a:rPr lang="en-US" altLang="zh-CN" spc="400" dirty="0">
                      <a:cs typeface="+mn-ea"/>
                      <a:sym typeface="+mn-lt"/>
                    </a:rPr>
                    <a:t>2.</a:t>
                  </a:r>
                  <a:r>
                    <a:rPr lang="zh-CN" altLang="en-US" spc="400" dirty="0">
                      <a:cs typeface="+mn-ea"/>
                      <a:sym typeface="+mn-lt"/>
                    </a:rPr>
                    <a:t>这门课程所依赖的课程所获得成绩的平均数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altLang="zh-CN" spc="400" dirty="0">
                    <a:cs typeface="+mn-ea"/>
                    <a:sym typeface="+mn-lt"/>
                  </a:endParaRPr>
                </a:p>
                <a:p>
                  <a:r>
                    <a:rPr lang="zh-CN" altLang="en-US" spc="400" dirty="0">
                      <a:cs typeface="+mn-ea"/>
                      <a:sym typeface="+mn-lt"/>
                    </a:rPr>
                    <a:t>最后获得的成绩就是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pc="40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i="1" spc="40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 spc="40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pc="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ea"/>
                              <a:sym typeface="+mn-lt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 spc="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i="1" spc="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spc="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100</m:t>
                          </m:r>
                        </m:den>
                      </m:f>
                    </m:oMath>
                  </a14:m>
                  <a:endParaRPr lang="en-US" altLang="zh-CN" spc="400" dirty="0">
                    <a:cs typeface="+mn-ea"/>
                    <a:sym typeface="+mn-lt"/>
                  </a:endParaRPr>
                </a:p>
                <a:p>
                  <a:r>
                    <a:rPr lang="zh-CN" altLang="en-US" spc="400" dirty="0">
                      <a:cs typeface="+mn-ea"/>
                      <a:sym typeface="+mn-lt"/>
                    </a:rPr>
                    <a:t>如果没有依赖的课程则最后成绩就是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pc="400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altLang="zh-CN" spc="400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9ED9F17-87E8-AB5E-2680-5B577B5AC0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727" y="2251318"/>
                  <a:ext cx="4645025" cy="2149435"/>
                </a:xfrm>
                <a:prstGeom prst="rect">
                  <a:avLst/>
                </a:prstGeom>
                <a:blipFill>
                  <a:blip r:embed="rId5"/>
                  <a:stretch>
                    <a:fillRect l="-981" t="-1416" b="-33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B491B91-638C-03A4-1423-0D4500C75A1B}"/>
              </a:ext>
            </a:extLst>
          </p:cNvPr>
          <p:cNvSpPr txBox="1"/>
          <p:nvPr/>
        </p:nvSpPr>
        <p:spPr>
          <a:xfrm>
            <a:off x="1489614" y="2303071"/>
            <a:ext cx="66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00B0F0"/>
                </a:solidFill>
                <a:cs typeface="+mn-ea"/>
                <a:sym typeface="+mn-lt"/>
              </a:rPr>
              <a:t>93</a:t>
            </a:r>
            <a:endParaRPr lang="zh-CN" altLang="en-US" sz="2000" b="1" spc="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98E656-E6D5-276A-C7D1-8E0BBEC9DB99}"/>
              </a:ext>
            </a:extLst>
          </p:cNvPr>
          <p:cNvSpPr txBox="1"/>
          <p:nvPr/>
        </p:nvSpPr>
        <p:spPr>
          <a:xfrm>
            <a:off x="639255" y="3209524"/>
            <a:ext cx="66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00B0F0"/>
                </a:solidFill>
                <a:cs typeface="+mn-ea"/>
                <a:sym typeface="+mn-lt"/>
              </a:rPr>
              <a:t>99</a:t>
            </a:r>
            <a:endParaRPr lang="zh-CN" altLang="en-US" sz="2000" b="1" spc="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7E1CFB-0326-98D5-6F3F-4C72428F7428}"/>
              </a:ext>
            </a:extLst>
          </p:cNvPr>
          <p:cNvSpPr txBox="1"/>
          <p:nvPr/>
        </p:nvSpPr>
        <p:spPr>
          <a:xfrm>
            <a:off x="2162776" y="3436932"/>
            <a:ext cx="66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FF0000"/>
                </a:solidFill>
                <a:cs typeface="+mn-ea"/>
                <a:sym typeface="+mn-lt"/>
              </a:rPr>
              <a:t>90</a:t>
            </a:r>
            <a:endParaRPr lang="zh-CN" altLang="en-US" sz="2000" b="1" spc="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49AD1-FA09-5595-3BC8-58EC6034B02F}"/>
              </a:ext>
            </a:extLst>
          </p:cNvPr>
          <p:cNvSpPr txBox="1"/>
          <p:nvPr/>
        </p:nvSpPr>
        <p:spPr>
          <a:xfrm>
            <a:off x="2407878" y="4470850"/>
            <a:ext cx="66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FF0000"/>
                </a:solidFill>
                <a:cs typeface="+mn-ea"/>
                <a:sym typeface="+mn-lt"/>
              </a:rPr>
              <a:t>95</a:t>
            </a:r>
            <a:endParaRPr lang="zh-CN" altLang="en-US" sz="2000" b="1" spc="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5FFFF-71FB-2570-3023-90848B1C62C7}"/>
              </a:ext>
            </a:extLst>
          </p:cNvPr>
          <p:cNvSpPr txBox="1"/>
          <p:nvPr/>
        </p:nvSpPr>
        <p:spPr>
          <a:xfrm>
            <a:off x="1512137" y="3986562"/>
            <a:ext cx="259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00B0F0"/>
                </a:solidFill>
                <a:cs typeface="+mn-ea"/>
                <a:sym typeface="+mn-lt"/>
              </a:rPr>
              <a:t>0.96×90=86.4</a:t>
            </a:r>
            <a:endParaRPr lang="zh-CN" altLang="en-US" sz="2000" b="1" spc="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9FE7BD-254F-E5E0-9D15-F792FC3D4CC9}"/>
              </a:ext>
            </a:extLst>
          </p:cNvPr>
          <p:cNvSpPr txBox="1"/>
          <p:nvPr/>
        </p:nvSpPr>
        <p:spPr>
          <a:xfrm>
            <a:off x="1660732" y="4813257"/>
            <a:ext cx="312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400" dirty="0">
                <a:solidFill>
                  <a:srgbClr val="00B0F0"/>
                </a:solidFill>
                <a:cs typeface="+mn-ea"/>
                <a:sym typeface="+mn-lt"/>
              </a:rPr>
              <a:t>95×0.864=82.08</a:t>
            </a:r>
            <a:endParaRPr lang="zh-CN" altLang="en-US" sz="2000" b="1" spc="400" dirty="0">
              <a:solidFill>
                <a:srgbClr val="00B0F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41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3545" y="1423435"/>
            <a:ext cx="7202048" cy="2972642"/>
            <a:chOff x="1273995" y="1605911"/>
            <a:chExt cx="4645025" cy="2118850"/>
          </a:xfrm>
        </p:grpSpPr>
        <p:sp>
          <p:nvSpPr>
            <p:cNvPr id="33" name="文本框 32"/>
            <p:cNvSpPr txBox="1"/>
            <p:nvPr/>
          </p:nvSpPr>
          <p:spPr>
            <a:xfrm>
              <a:off x="1273995" y="1605911"/>
              <a:ext cx="4645025" cy="3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如何进行拓扑排序呢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3995" y="2079426"/>
              <a:ext cx="4645025" cy="1645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顶点的入度：以该顶点为终止点的边的条数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  <a:p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Kahn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算法</a:t>
              </a:r>
              <a:endParaRPr lang="en-US" altLang="zh-CN" b="1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基本思想：</a:t>
              </a:r>
            </a:p>
            <a:p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1. 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不断找寻有向图中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入度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为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的顶点，将其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输出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。</a:t>
              </a:r>
            </a:p>
            <a:p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2. 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然后删除入度为</a:t>
              </a:r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的顶点和从该顶点出发的有向边。</a:t>
              </a:r>
            </a:p>
            <a:p>
              <a:r>
                <a:rPr lang="en-US" altLang="zh-CN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3. </a:t>
              </a:r>
              <a:r>
                <a:rPr lang="zh-CN" altLang="en-US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重复上述操作直到图为空，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或者找不到入度为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0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的节点为止。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  <a:p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如果最后仍然存在入度不为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0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的点</a:t>
              </a:r>
              <a:r>
                <a:rPr lang="en-US" altLang="zh-CN" b="1" spc="400" dirty="0">
                  <a:solidFill>
                    <a:srgbClr val="801980"/>
                  </a:solidFill>
                  <a:cs typeface="+mn-ea"/>
                  <a:sym typeface="+mn-lt"/>
                </a:rPr>
                <a:t>,</a:t>
              </a:r>
              <a:r>
                <a: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rPr>
                <a:t>说说明图中有环</a:t>
              </a:r>
              <a:endParaRPr lang="en-US" altLang="zh-CN" b="1" spc="400" dirty="0">
                <a:solidFill>
                  <a:srgbClr val="80198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1F1237DF-9129-BB46-5647-47763570B9D8}"/>
              </a:ext>
            </a:extLst>
          </p:cNvPr>
          <p:cNvSpPr txBox="1"/>
          <p:nvPr/>
        </p:nvSpPr>
        <p:spPr>
          <a:xfrm>
            <a:off x="8172063" y="1149410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493CC8-8ADE-015F-DF96-7773B5701772}"/>
              </a:ext>
            </a:extLst>
          </p:cNvPr>
          <p:cNvSpPr txBox="1"/>
          <p:nvPr/>
        </p:nvSpPr>
        <p:spPr>
          <a:xfrm>
            <a:off x="10458589" y="1604953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7E7DDEE-4F43-476B-D7C1-D5263956B4AA}"/>
              </a:ext>
            </a:extLst>
          </p:cNvPr>
          <p:cNvSpPr txBox="1"/>
          <p:nvPr/>
        </p:nvSpPr>
        <p:spPr>
          <a:xfrm>
            <a:off x="7436791" y="2228736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BC71170-0F68-ACFB-291F-3B03C7774D7B}"/>
              </a:ext>
            </a:extLst>
          </p:cNvPr>
          <p:cNvSpPr txBox="1"/>
          <p:nvPr/>
        </p:nvSpPr>
        <p:spPr>
          <a:xfrm>
            <a:off x="10621103" y="2837762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277DCF-0AC1-8D6A-1CFD-77A0234F81C5}"/>
              </a:ext>
            </a:extLst>
          </p:cNvPr>
          <p:cNvSpPr txBox="1"/>
          <p:nvPr/>
        </p:nvSpPr>
        <p:spPr>
          <a:xfrm>
            <a:off x="8861148" y="3897648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C3E23EB-3BBD-791C-2C4B-185CED51C0DF}"/>
              </a:ext>
            </a:extLst>
          </p:cNvPr>
          <p:cNvSpPr txBox="1"/>
          <p:nvPr/>
        </p:nvSpPr>
        <p:spPr>
          <a:xfrm>
            <a:off x="7519822" y="3517339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B7698F5-1F10-EC1C-87D1-B322CC333D75}"/>
              </a:ext>
            </a:extLst>
          </p:cNvPr>
          <p:cNvSpPr txBox="1"/>
          <p:nvPr/>
        </p:nvSpPr>
        <p:spPr>
          <a:xfrm>
            <a:off x="10979733" y="4135487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89FDEDF-61CA-E5A0-AEE9-6CE41352BC48}"/>
              </a:ext>
            </a:extLst>
          </p:cNvPr>
          <p:cNvSpPr/>
          <p:nvPr/>
        </p:nvSpPr>
        <p:spPr>
          <a:xfrm>
            <a:off x="8572791" y="1282210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D13CB8A-12F3-DC0E-5BC3-C8AB07C1E5CD}"/>
              </a:ext>
            </a:extLst>
          </p:cNvPr>
          <p:cNvCxnSpPr>
            <a:cxnSpLocks/>
            <a:stCxn id="4" idx="5"/>
            <a:endCxn id="10" idx="1"/>
          </p:cNvCxnSpPr>
          <p:nvPr/>
        </p:nvCxnSpPr>
        <p:spPr>
          <a:xfrm>
            <a:off x="9072764" y="1782183"/>
            <a:ext cx="731217" cy="170162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DC6B4FF-1147-F22B-97FB-62A5F9EFA245}"/>
              </a:ext>
            </a:extLst>
          </p:cNvPr>
          <p:cNvSpPr/>
          <p:nvPr/>
        </p:nvSpPr>
        <p:spPr>
          <a:xfrm>
            <a:off x="7953872" y="2344802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4EAFF-A978-2C29-096C-4E4A5E10A9D1}"/>
              </a:ext>
            </a:extLst>
          </p:cNvPr>
          <p:cNvSpPr/>
          <p:nvPr/>
        </p:nvSpPr>
        <p:spPr>
          <a:xfrm>
            <a:off x="9718199" y="1866563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87A2EB7-ABAD-DD87-323E-AFAF8DFCB740}"/>
              </a:ext>
            </a:extLst>
          </p:cNvPr>
          <p:cNvSpPr/>
          <p:nvPr/>
        </p:nvSpPr>
        <p:spPr>
          <a:xfrm>
            <a:off x="7866906" y="3549732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CA71C9B-2BE2-D26F-5603-8F437E4C860B}"/>
              </a:ext>
            </a:extLst>
          </p:cNvPr>
          <p:cNvSpPr/>
          <p:nvPr/>
        </p:nvSpPr>
        <p:spPr>
          <a:xfrm>
            <a:off x="9839278" y="3004155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051FE-3013-D6FE-DDD8-D8F944C560B9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8246750" y="1782183"/>
            <a:ext cx="411823" cy="562619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FE569E-C95C-C9C9-EBF6-30F121D65B8F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8453845" y="2844775"/>
            <a:ext cx="1471215" cy="245162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EB0C81-0E64-DC3A-6F93-0542FA3DF036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8539627" y="2159441"/>
            <a:ext cx="1178572" cy="478239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E4505AE-DC01-87B6-30DC-2016D2BC003D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8159784" y="2930557"/>
            <a:ext cx="86966" cy="619175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1852860-3115-51A5-6295-BDF1876FC2DD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10011077" y="2452318"/>
            <a:ext cx="121079" cy="551837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C2FE58E0-3247-AD5F-38DA-C59B1EEE0F08}"/>
              </a:ext>
            </a:extLst>
          </p:cNvPr>
          <p:cNvSpPr/>
          <p:nvPr/>
        </p:nvSpPr>
        <p:spPr>
          <a:xfrm>
            <a:off x="8748534" y="4420868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581FCD-9CB2-3C29-CECE-32CB34F88CCC}"/>
              </a:ext>
            </a:extLst>
          </p:cNvPr>
          <p:cNvCxnSpPr>
            <a:cxnSpLocks/>
            <a:stCxn id="11" idx="5"/>
            <a:endCxn id="62" idx="1"/>
          </p:cNvCxnSpPr>
          <p:nvPr/>
        </p:nvCxnSpPr>
        <p:spPr>
          <a:xfrm>
            <a:off x="8366879" y="4049705"/>
            <a:ext cx="467437" cy="456945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B1E939F-BA2E-7FA2-2263-31BCAD5D3687}"/>
              </a:ext>
            </a:extLst>
          </p:cNvPr>
          <p:cNvCxnSpPr>
            <a:cxnSpLocks/>
            <a:stCxn id="12" idx="3"/>
            <a:endCxn id="62" idx="7"/>
          </p:cNvCxnSpPr>
          <p:nvPr/>
        </p:nvCxnSpPr>
        <p:spPr>
          <a:xfrm flipH="1">
            <a:off x="9248507" y="3504128"/>
            <a:ext cx="676553" cy="1002522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77D68E97-2AB9-EC3B-4C49-142120C30A86}"/>
              </a:ext>
            </a:extLst>
          </p:cNvPr>
          <p:cNvSpPr/>
          <p:nvPr/>
        </p:nvSpPr>
        <p:spPr>
          <a:xfrm>
            <a:off x="10470015" y="4506650"/>
            <a:ext cx="585755" cy="585755"/>
          </a:xfrm>
          <a:prstGeom prst="ellipse">
            <a:avLst/>
          </a:prstGeom>
          <a:solidFill>
            <a:srgbClr val="801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</a:t>
            </a:r>
            <a:endParaRPr lang="zh-CN" alt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065E7B6-E190-0919-37BD-FD5F1F826ECE}"/>
              </a:ext>
            </a:extLst>
          </p:cNvPr>
          <p:cNvCxnSpPr>
            <a:cxnSpLocks/>
            <a:stCxn id="12" idx="5"/>
            <a:endCxn id="73" idx="0"/>
          </p:cNvCxnSpPr>
          <p:nvPr/>
        </p:nvCxnSpPr>
        <p:spPr>
          <a:xfrm>
            <a:off x="10339251" y="3504128"/>
            <a:ext cx="423642" cy="1002522"/>
          </a:xfrm>
          <a:prstGeom prst="straightConnector1">
            <a:avLst/>
          </a:prstGeom>
          <a:ln>
            <a:solidFill>
              <a:srgbClr val="801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AA7D1FD-FB9F-D5E8-6A07-49298B0F8F72}"/>
              </a:ext>
            </a:extLst>
          </p:cNvPr>
          <p:cNvGrpSpPr/>
          <p:nvPr/>
        </p:nvGrpSpPr>
        <p:grpSpPr>
          <a:xfrm>
            <a:off x="2452391" y="4420868"/>
            <a:ext cx="2350082" cy="1648347"/>
            <a:chOff x="2452391" y="4420868"/>
            <a:chExt cx="2350082" cy="164834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652CCD7-9C81-3EBD-9912-CAE2560BE83E}"/>
                </a:ext>
              </a:extLst>
            </p:cNvPr>
            <p:cNvSpPr/>
            <p:nvPr/>
          </p:nvSpPr>
          <p:spPr>
            <a:xfrm>
              <a:off x="3071310" y="4420868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5744D77-DBA0-4547-63B7-10A9F4EDDC49}"/>
                </a:ext>
              </a:extLst>
            </p:cNvPr>
            <p:cNvCxnSpPr>
              <a:cxnSpLocks/>
              <a:stCxn id="26" idx="1"/>
              <a:endCxn id="23" idx="6"/>
            </p:cNvCxnSpPr>
            <p:nvPr/>
          </p:nvCxnSpPr>
          <p:spPr>
            <a:xfrm flipH="1" flipV="1">
              <a:off x="3657065" y="4713746"/>
              <a:ext cx="645435" cy="377257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CD83048-1EBF-7819-7656-32EF144A1C22}"/>
                </a:ext>
              </a:extLst>
            </p:cNvPr>
            <p:cNvSpPr/>
            <p:nvPr/>
          </p:nvSpPr>
          <p:spPr>
            <a:xfrm>
              <a:off x="2452391" y="5483460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2979468-85B2-9405-450B-06F1B029D827}"/>
                </a:ext>
              </a:extLst>
            </p:cNvPr>
            <p:cNvSpPr/>
            <p:nvPr/>
          </p:nvSpPr>
          <p:spPr>
            <a:xfrm>
              <a:off x="4216718" y="5005221"/>
              <a:ext cx="585755" cy="585755"/>
            </a:xfrm>
            <a:prstGeom prst="ellipse">
              <a:avLst/>
            </a:prstGeom>
            <a:solidFill>
              <a:srgbClr val="8019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</a:t>
              </a:r>
              <a:endParaRPr lang="zh-CN" alt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3852E2C-4DFD-B537-CFA1-EA706A9163AD}"/>
                </a:ext>
              </a:extLst>
            </p:cNvPr>
            <p:cNvCxnSpPr>
              <a:cxnSpLocks/>
              <a:stCxn id="23" idx="3"/>
              <a:endCxn id="25" idx="0"/>
            </p:cNvCxnSpPr>
            <p:nvPr/>
          </p:nvCxnSpPr>
          <p:spPr>
            <a:xfrm flipH="1">
              <a:off x="2745269" y="4920841"/>
              <a:ext cx="411823" cy="562619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14894A2-057B-D04F-C1F2-F9700AC10173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3038146" y="5298099"/>
              <a:ext cx="1178572" cy="478239"/>
            </a:xfrm>
            <a:prstGeom prst="straightConnector1">
              <a:avLst/>
            </a:prstGeom>
            <a:ln>
              <a:solidFill>
                <a:srgbClr val="801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7C4B4158-B427-5683-17F7-7631A92BC1BC}"/>
              </a:ext>
            </a:extLst>
          </p:cNvPr>
          <p:cNvSpPr txBox="1"/>
          <p:nvPr/>
        </p:nvSpPr>
        <p:spPr>
          <a:xfrm>
            <a:off x="2561375" y="4494429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E2FE1E-C48F-1B8E-2D83-7235C808AADE}"/>
              </a:ext>
            </a:extLst>
          </p:cNvPr>
          <p:cNvSpPr txBox="1"/>
          <p:nvPr/>
        </p:nvSpPr>
        <p:spPr>
          <a:xfrm>
            <a:off x="4914575" y="4902374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625A268-37C2-44F5-C9E7-A3260D75263D}"/>
              </a:ext>
            </a:extLst>
          </p:cNvPr>
          <p:cNvSpPr txBox="1"/>
          <p:nvPr/>
        </p:nvSpPr>
        <p:spPr>
          <a:xfrm>
            <a:off x="1914705" y="5450614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751ED1F-21DA-6B5C-E8B6-04E20D51E161}"/>
              </a:ext>
            </a:extLst>
          </p:cNvPr>
          <p:cNvSpPr txBox="1"/>
          <p:nvPr/>
        </p:nvSpPr>
        <p:spPr>
          <a:xfrm>
            <a:off x="10416014" y="1596345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E77F0B-53CB-AE6D-6DD3-C5F667D62184}"/>
              </a:ext>
            </a:extLst>
          </p:cNvPr>
          <p:cNvSpPr txBox="1"/>
          <p:nvPr/>
        </p:nvSpPr>
        <p:spPr>
          <a:xfrm>
            <a:off x="7435956" y="2212313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20F6B70-B59F-908F-3AC5-A04FC3D2D887}"/>
              </a:ext>
            </a:extLst>
          </p:cNvPr>
          <p:cNvSpPr txBox="1"/>
          <p:nvPr/>
        </p:nvSpPr>
        <p:spPr>
          <a:xfrm>
            <a:off x="7435357" y="2195889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E537554-AA22-B5B9-5474-86E19A30732B}"/>
              </a:ext>
            </a:extLst>
          </p:cNvPr>
          <p:cNvSpPr txBox="1"/>
          <p:nvPr/>
        </p:nvSpPr>
        <p:spPr>
          <a:xfrm>
            <a:off x="10621831" y="2828327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39DE23-1B3F-BAF0-D01D-8D17DA7B9DEE}"/>
              </a:ext>
            </a:extLst>
          </p:cNvPr>
          <p:cNvSpPr txBox="1"/>
          <p:nvPr/>
        </p:nvSpPr>
        <p:spPr>
          <a:xfrm>
            <a:off x="10661069" y="2831790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6B4F8-74A0-F5BA-B1DE-BBA93C187A74}"/>
              </a:ext>
            </a:extLst>
          </p:cNvPr>
          <p:cNvSpPr txBox="1"/>
          <p:nvPr/>
        </p:nvSpPr>
        <p:spPr>
          <a:xfrm>
            <a:off x="7509362" y="3500915"/>
            <a:ext cx="39470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BBC0B7F-670A-8030-F34E-1A23BE8EB5F1}"/>
              </a:ext>
            </a:extLst>
          </p:cNvPr>
          <p:cNvSpPr txBox="1"/>
          <p:nvPr/>
        </p:nvSpPr>
        <p:spPr>
          <a:xfrm>
            <a:off x="10987500" y="4111503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0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809DF3F-2F13-5A87-6C96-338D55670772}"/>
              </a:ext>
            </a:extLst>
          </p:cNvPr>
          <p:cNvSpPr txBox="1"/>
          <p:nvPr/>
        </p:nvSpPr>
        <p:spPr>
          <a:xfrm>
            <a:off x="8889653" y="3928915"/>
            <a:ext cx="3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4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endParaRPr lang="zh-CN" altLang="en-US" sz="2800" spc="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9F91C7D-DB6E-6EC7-2830-FBA15AC16922}"/>
              </a:ext>
            </a:extLst>
          </p:cNvPr>
          <p:cNvGrpSpPr/>
          <p:nvPr/>
        </p:nvGrpSpPr>
        <p:grpSpPr>
          <a:xfrm>
            <a:off x="7115859" y="5377786"/>
            <a:ext cx="4645025" cy="784830"/>
            <a:chOff x="1273995" y="1617761"/>
            <a:chExt cx="4645025" cy="784830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00044C9-6D36-4936-4019-3F63841AD146}"/>
                </a:ext>
              </a:extLst>
            </p:cNvPr>
            <p:cNvSpPr txBox="1"/>
            <p:nvPr/>
          </p:nvSpPr>
          <p:spPr>
            <a:xfrm>
              <a:off x="1930348" y="1617761"/>
              <a:ext cx="3315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B39DEF48-1805-21D3-60E5-CB055A0B1339}"/>
                    </a:ext>
                  </a:extLst>
                </p:cNvPr>
                <p:cNvSpPr/>
                <p:nvPr/>
              </p:nvSpPr>
              <p:spPr>
                <a:xfrm>
                  <a:off x="1273995" y="2079426"/>
                  <a:ext cx="4645025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𝐴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𝐶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𝐵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𝐸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𝐺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𝐷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→</m:t>
                        </m:r>
                        <m:r>
                          <a:rPr lang="en-US" altLang="zh-CN" sz="1400" b="0" i="1" spc="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  <a:sym typeface="+mn-lt"/>
                          </a:rPr>
                          <m:t>𝐹</m:t>
                        </m:r>
                      </m:oMath>
                    </m:oMathPara>
                  </a14:m>
                  <a:endParaRPr lang="zh-CN" altLang="en-US" sz="1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cs typeface="Cascadia Code" panose="020B0609020000020004" pitchFamily="49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B39DEF48-1805-21D3-60E5-CB055A0B13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995" y="2079426"/>
                  <a:ext cx="4645025" cy="323165"/>
                </a:xfrm>
                <a:prstGeom prst="rect">
                  <a:avLst/>
                </a:prstGeom>
                <a:blipFill>
                  <a:blip r:embed="rId4"/>
                  <a:stretch>
                    <a:fillRect t="-3774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02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8" grpId="0"/>
      <p:bldP spid="48" grpId="1"/>
      <p:bldP spid="52" grpId="0"/>
      <p:bldP spid="52" grpId="1"/>
      <p:bldP spid="53" grpId="0"/>
      <p:bldP spid="53" grpId="1"/>
      <p:bldP spid="56" grpId="0"/>
      <p:bldP spid="56" grpId="1"/>
      <p:bldP spid="57" grpId="0"/>
      <p:bldP spid="57" grpId="1"/>
      <p:bldP spid="59" grpId="0"/>
      <p:bldP spid="59" grpId="1"/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62" grpId="0" animBg="1"/>
      <p:bldP spid="62" grpId="1" animBg="1"/>
      <p:bldP spid="73" grpId="0" animBg="1"/>
      <p:bldP spid="73" grpId="1" animBg="1"/>
      <p:bldP spid="41" grpId="0"/>
      <p:bldP spid="44" grpId="0"/>
      <p:bldP spid="45" grpId="0"/>
      <p:bldP spid="61" grpId="0"/>
      <p:bldP spid="61" grpId="1"/>
      <p:bldP spid="64" grpId="0"/>
      <p:bldP spid="64" grpId="1"/>
      <p:bldP spid="65" grpId="0"/>
      <p:bldP spid="65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7307" y="344850"/>
            <a:ext cx="4177627" cy="646331"/>
            <a:chOff x="246251" y="62050"/>
            <a:chExt cx="4177627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246251" y="62050"/>
              <a:ext cx="75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3B3A98"/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801980"/>
                  </a:solidFill>
                  <a:sym typeface="+mn-lt"/>
                </a:rPr>
                <a:t>1</a:t>
              </a:r>
              <a:endParaRPr lang="zh-CN" altLang="en-US" dirty="0">
                <a:solidFill>
                  <a:srgbClr val="801980"/>
                </a:solidFill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98" y="123605"/>
              <a:ext cx="3421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>
                  <a:sym typeface="+mn-lt"/>
                </a:rPr>
                <a:t>拓扑排序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25" name="Freeform 42"/>
          <p:cNvSpPr>
            <a:spLocks noEditPoints="1"/>
          </p:cNvSpPr>
          <p:nvPr/>
        </p:nvSpPr>
        <p:spPr bwMode="auto">
          <a:xfrm>
            <a:off x="7682860" y="2967916"/>
            <a:ext cx="793791" cy="683263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6" name="Freeform 152"/>
          <p:cNvSpPr>
            <a:spLocks noEditPoints="1"/>
          </p:cNvSpPr>
          <p:nvPr/>
        </p:nvSpPr>
        <p:spPr bwMode="auto">
          <a:xfrm>
            <a:off x="9354972" y="2113575"/>
            <a:ext cx="585755" cy="54131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11A3F5-3DF1-0203-7D15-96185F8BEFA8}"/>
              </a:ext>
            </a:extLst>
          </p:cNvPr>
          <p:cNvGrpSpPr/>
          <p:nvPr/>
        </p:nvGrpSpPr>
        <p:grpSpPr>
          <a:xfrm>
            <a:off x="607307" y="1052736"/>
            <a:ext cx="10977385" cy="72008"/>
            <a:chOff x="269458" y="728218"/>
            <a:chExt cx="11401069" cy="4571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10415C2-BC72-B658-F0C5-E6846913385F}"/>
                </a:ext>
              </a:extLst>
            </p:cNvPr>
            <p:cNvSpPr/>
            <p:nvPr/>
          </p:nvSpPr>
          <p:spPr>
            <a:xfrm>
              <a:off x="269458" y="728218"/>
              <a:ext cx="785436" cy="45719"/>
            </a:xfrm>
            <a:prstGeom prst="roundRect">
              <a:avLst>
                <a:gd name="adj" fmla="val 50000"/>
              </a:avLst>
            </a:prstGeom>
            <a:solidFill>
              <a:srgbClr val="4D0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B88603A-4B5D-8F48-1475-D3E1E45460EB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1054894" y="751077"/>
              <a:ext cx="10615633" cy="1"/>
            </a:xfrm>
            <a:prstGeom prst="line">
              <a:avLst/>
            </a:prstGeom>
            <a:ln>
              <a:solidFill>
                <a:srgbClr val="4D0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ED9F17-87E8-AB5E-2680-5B577B5AC020}"/>
                  </a:ext>
                </a:extLst>
              </p:cNvPr>
              <p:cNvSpPr/>
              <p:nvPr/>
            </p:nvSpPr>
            <p:spPr>
              <a:xfrm>
                <a:off x="6093844" y="1337423"/>
                <a:ext cx="5834804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实现步骤</a:t>
                </a:r>
              </a:p>
              <a:p>
                <a:endParaRPr lang="zh-CN" altLang="en-US" b="1" spc="400" dirty="0">
                  <a:solidFill>
                    <a:srgbClr val="801980"/>
                  </a:solidFill>
                  <a:cs typeface="+mn-ea"/>
                  <a:sym typeface="+mn-lt"/>
                </a:endParaRP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1. </a:t>
                </a:r>
                <a:r>
                  <a:rPr lang="zh-CN" altLang="en-US" spc="400" dirty="0">
                    <a:cs typeface="+mn-ea"/>
                    <a:sym typeface="+mn-lt"/>
                  </a:rPr>
                  <a:t>使用数组</a:t>
                </a:r>
                <a14:m>
                  <m:oMath xmlns:m="http://schemas.openxmlformats.org/officeDocument/2006/math">
                    <m:r>
                      <a:rPr lang="en-US" altLang="zh-CN" b="1" i="1" spc="400" dirty="0" smtClean="0">
                        <a:solidFill>
                          <a:srgbClr val="80198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𝒊𝒏𝒅𝒆𝒈𝒓𝒆𝒆𝒔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用于记录图中各个顶点的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入度</a:t>
                </a:r>
                <a:r>
                  <a:rPr lang="zh-CN" altLang="en-US" spc="400" dirty="0">
                    <a:cs typeface="+mn-ea"/>
                    <a:sym typeface="+mn-lt"/>
                  </a:rPr>
                  <a:t>。</a:t>
                </a: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2. </a:t>
                </a:r>
                <a:r>
                  <a:rPr lang="zh-CN" altLang="en-US" spc="400" dirty="0">
                    <a:cs typeface="+mn-ea"/>
                    <a:sym typeface="+mn-lt"/>
                  </a:rPr>
                  <a:t>维护一个入度为</a:t>
                </a:r>
                <a:r>
                  <a: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0</a:t>
                </a:r>
                <a:r>
                  <a:rPr lang="zh-CN" altLang="en-US" spc="400" dirty="0">
                    <a:cs typeface="+mn-ea"/>
                    <a:sym typeface="+mn-lt"/>
                  </a:rPr>
                  <a:t>的顶点集合</a:t>
                </a:r>
                <a:r>
                  <a: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S</a:t>
                </a:r>
                <a:r>
                  <a:rPr lang="zh-CN" altLang="en-US" spc="400" dirty="0">
                    <a:cs typeface="+mn-ea"/>
                    <a:sym typeface="+mn-lt"/>
                  </a:rPr>
                  <a:t>（可使用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栈、队列、优先队列</a:t>
                </a:r>
                <a:r>
                  <a:rPr lang="zh-CN" altLang="en-US" spc="400" dirty="0">
                    <a:cs typeface="+mn-ea"/>
                    <a:sym typeface="+mn-lt"/>
                  </a:rPr>
                  <a:t>）。</a:t>
                </a: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3. </a:t>
                </a:r>
                <a:r>
                  <a:rPr lang="zh-CN" altLang="en-US" spc="400" dirty="0">
                    <a:cs typeface="+mn-ea"/>
                    <a:sym typeface="+mn-lt"/>
                  </a:rPr>
                  <a:t>每次从集合中选择任何一个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没有前驱</a:t>
                </a:r>
                <a:r>
                  <a:rPr lang="zh-CN" altLang="en-US" spc="400" dirty="0">
                    <a:cs typeface="+mn-ea"/>
                    <a:sym typeface="+mn-lt"/>
                  </a:rPr>
                  <a:t>（即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入度为</a:t>
                </a:r>
                <a:r>
                  <a: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0</a:t>
                </a:r>
                <a:r>
                  <a:rPr lang="zh-CN" altLang="en-US" spc="400" dirty="0">
                    <a:cs typeface="+mn-ea"/>
                    <a:sym typeface="+mn-lt"/>
                  </a:rPr>
                  <a:t>）的顶点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，将其输出到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拓扑序列</a:t>
                </a:r>
                <a14:m>
                  <m:oMath xmlns:m="http://schemas.openxmlformats.org/officeDocument/2006/math">
                    <m:r>
                      <a:rPr lang="en-US" altLang="zh-CN" b="1" i="1" spc="400" dirty="0" smtClean="0">
                        <a:solidFill>
                          <a:srgbClr val="80198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𝒐𝒓𝒅𝒆𝒓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中。</a:t>
                </a: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4. </a:t>
                </a:r>
                <a:r>
                  <a:rPr lang="zh-CN" altLang="en-US" spc="400" dirty="0">
                    <a:cs typeface="+mn-ea"/>
                    <a:sym typeface="+mn-lt"/>
                  </a:rPr>
                  <a:t>从图中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删除</a:t>
                </a:r>
                <a:r>
                  <a:rPr lang="zh-CN" altLang="en-US" spc="400" dirty="0">
                    <a:cs typeface="+mn-ea"/>
                    <a:sym typeface="+mn-lt"/>
                  </a:rPr>
                  <a:t>该顶点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，并且删除从该顶点出发的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有向边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&lt;</m:t>
                    </m:r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 </m:t>
                    </m:r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&gt;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（也就是把该顶点可达的顶点入度都</a:t>
                </a:r>
                <a:r>
                  <a: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减</a:t>
                </a:r>
                <a:r>
                  <a: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spc="400" dirty="0">
                    <a:cs typeface="+mn-ea"/>
                    <a:sym typeface="+mn-lt"/>
                  </a:rPr>
                  <a:t>）。如果删除该边后顶点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的入度变为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，则将顶点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放入集合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𝑆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中。</a:t>
                </a: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5. </a:t>
                </a:r>
                <a:r>
                  <a:rPr lang="zh-CN" altLang="en-US" spc="400" dirty="0">
                    <a:cs typeface="+mn-ea"/>
                    <a:sym typeface="+mn-lt"/>
                  </a:rPr>
                  <a:t>重复上述过程，直到集合</a:t>
                </a:r>
                <a14:m>
                  <m:oMath xmlns:m="http://schemas.openxmlformats.org/officeDocument/2006/math">
                    <m:r>
                      <a:rPr lang="en-US" altLang="zh-CN" i="1" spc="400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𝑆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为空，或者图中还有顶点未被访问（说明一定存在环路，无法形成拓扑序列）。</a:t>
                </a:r>
              </a:p>
              <a:p>
                <a:r>
                  <a:rPr lang="en-US" altLang="zh-CN" spc="400" dirty="0">
                    <a:cs typeface="+mn-ea"/>
                    <a:sym typeface="+mn-lt"/>
                  </a:rPr>
                  <a:t>6. </a:t>
                </a:r>
                <a:r>
                  <a:rPr lang="zh-CN" altLang="en-US" spc="400" dirty="0">
                    <a:cs typeface="+mn-ea"/>
                    <a:sym typeface="+mn-lt"/>
                  </a:rPr>
                  <a:t>如果不存在环路，则</a:t>
                </a:r>
                <a14:m>
                  <m:oMath xmlns:m="http://schemas.openxmlformats.org/officeDocument/2006/math">
                    <m:r>
                      <a:rPr lang="en-US" altLang="zh-CN" b="1" i="1" spc="400" dirty="0" smtClean="0">
                        <a:solidFill>
                          <a:srgbClr val="801980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𝒐𝒓𝒅𝒆𝒓</m:t>
                    </m:r>
                  </m:oMath>
                </a14:m>
                <a:r>
                  <a:rPr lang="zh-CN" altLang="en-US" spc="400" dirty="0">
                    <a:cs typeface="+mn-ea"/>
                    <a:sym typeface="+mn-lt"/>
                  </a:rPr>
                  <a:t>中顶点的顺序就是拓扑排序的结果。</a:t>
                </a:r>
                <a:endParaRPr lang="en-US" altLang="zh-CN" spc="4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ED9F17-87E8-AB5E-2680-5B577B5AC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44" y="1337423"/>
                <a:ext cx="5834804" cy="5078313"/>
              </a:xfrm>
              <a:prstGeom prst="rect">
                <a:avLst/>
              </a:prstGeom>
              <a:blipFill>
                <a:blip r:embed="rId4"/>
                <a:stretch>
                  <a:fillRect l="-940" t="-600" r="-3762" b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46F13998-9EEC-089D-6F97-A492EC45DA27}"/>
              </a:ext>
            </a:extLst>
          </p:cNvPr>
          <p:cNvGrpSpPr/>
          <p:nvPr/>
        </p:nvGrpSpPr>
        <p:grpSpPr>
          <a:xfrm>
            <a:off x="543545" y="1423436"/>
            <a:ext cx="5550299" cy="4129615"/>
            <a:chOff x="1273995" y="1605911"/>
            <a:chExt cx="4643221" cy="111828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7430AD-1D91-1B69-B3C8-E0AE63F3D446}"/>
                </a:ext>
              </a:extLst>
            </p:cNvPr>
            <p:cNvSpPr txBox="1"/>
            <p:nvPr/>
          </p:nvSpPr>
          <p:spPr>
            <a:xfrm>
              <a:off x="1273995" y="1605911"/>
              <a:ext cx="1994472" cy="193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400" dirty="0">
                  <a:solidFill>
                    <a:srgbClr val="801980"/>
                  </a:solidFill>
                  <a:cs typeface="+mn-ea"/>
                  <a:sym typeface="+mn-lt"/>
                </a:rPr>
                <a:t>Kahn</a:t>
              </a:r>
              <a:r>
                <a:rPr lang="zh-CN" altLang="en-US" sz="2800" b="1" spc="400" dirty="0">
                  <a:solidFill>
                    <a:srgbClr val="801980"/>
                  </a:solidFill>
                  <a:cs typeface="+mn-ea"/>
                  <a:sym typeface="+mn-lt"/>
                </a:rPr>
                <a:t>算法</a:t>
              </a:r>
              <a:endParaRPr lang="en-US" altLang="zh-CN" sz="2800" b="1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D66BF13-27AB-0839-7594-5BFF4FFFE345}"/>
                    </a:ext>
                  </a:extLst>
                </p:cNvPr>
                <p:cNvSpPr/>
                <p:nvPr/>
              </p:nvSpPr>
              <p:spPr>
                <a:xfrm>
                  <a:off x="1273995" y="1799068"/>
                  <a:ext cx="4643221" cy="925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基本思想：</a:t>
                  </a:r>
                </a:p>
                <a:p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1. 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不断找寻有向图中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入度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为</a:t>
                  </a:r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0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的顶点，将其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输出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。</a:t>
                  </a:r>
                </a:p>
                <a:p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2. 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然后删除入度为</a:t>
                  </a:r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0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的顶点和从该顶点出发的有向边。</a:t>
                  </a:r>
                </a:p>
                <a:p>
                  <a:r>
                    <a:rPr lang="en-US" altLang="zh-CN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3. </a:t>
                  </a:r>
                  <a:r>
                    <a:rPr lang="zh-CN" altLang="en-US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重复上述操作直到图为空，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或者找不到入度为</a:t>
                  </a:r>
                  <a:r>
                    <a:rPr lang="en-US" altLang="zh-CN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0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的节点为止。</a:t>
                  </a:r>
                  <a:endPara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endParaRPr>
                </a:p>
                <a:p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如果最后仍然存在入度不为</a:t>
                  </a:r>
                  <a:r>
                    <a:rPr lang="en-US" altLang="zh-CN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0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的点</a:t>
                  </a:r>
                  <a:r>
                    <a:rPr lang="en-US" altLang="zh-CN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,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说说明图中有环</a:t>
                  </a:r>
                  <a:endPara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endParaRPr>
                </a:p>
                <a:p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时间复杂度：</a:t>
                  </a:r>
                  <a:endParaRPr lang="en-US" altLang="zh-CN" b="1" spc="400" dirty="0">
                    <a:solidFill>
                      <a:srgbClr val="801980"/>
                    </a:solidFill>
                    <a:cs typeface="+mn-ea"/>
                    <a:sym typeface="+mn-lt"/>
                  </a:endParaRPr>
                </a:p>
                <a:p>
                  <a:r>
                    <a:rPr lang="zh-CN" altLang="en-US" b="1" spc="400" dirty="0">
                      <a:cs typeface="+mn-ea"/>
                      <a:sym typeface="+mn-lt"/>
                    </a:rPr>
                    <a:t>因为</a:t>
                  </a:r>
                  <a:r>
                    <a:rPr lang="zh-CN" altLang="en-US" b="1" spc="400" dirty="0">
                      <a:solidFill>
                        <a:srgbClr val="801980"/>
                      </a:solidFill>
                      <a:cs typeface="+mn-ea"/>
                      <a:sym typeface="+mn-lt"/>
                    </a:rPr>
                    <a:t>只遍历</a:t>
                  </a:r>
                  <a:r>
                    <a:rPr lang="zh-CN" altLang="en-US" b="1" spc="400" dirty="0">
                      <a:cs typeface="+mn-ea"/>
                      <a:sym typeface="+mn-lt"/>
                    </a:rPr>
                    <a:t>了所有边和点</a:t>
                  </a:r>
                  <a:endParaRPr lang="en-US" altLang="zh-CN" b="1" spc="400" dirty="0">
                    <a:cs typeface="+mn-ea"/>
                    <a:sym typeface="+mn-lt"/>
                  </a:endParaRPr>
                </a:p>
                <a:p>
                  <a:r>
                    <a:rPr lang="zh-CN" altLang="en-US" b="1" spc="400" dirty="0">
                      <a:cs typeface="+mn-ea"/>
                      <a:sym typeface="+mn-lt"/>
                    </a:rPr>
                    <a:t>复杂度为</a:t>
                  </a:r>
                  <a14:m>
                    <m:oMath xmlns:m="http://schemas.openxmlformats.org/officeDocument/2006/math">
                      <m:r>
                        <a:rPr lang="en-US" altLang="zh-CN" b="1" i="1" spc="400" dirty="0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𝑶</m:t>
                      </m:r>
                      <m:r>
                        <a:rPr lang="en-US" altLang="zh-CN" b="1" i="1" spc="400" dirty="0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lang="en-US" altLang="zh-CN" b="1" i="1" spc="400" dirty="0" err="1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𝒏</m:t>
                      </m:r>
                      <m:r>
                        <a:rPr lang="en-US" altLang="zh-CN" b="1" i="1" spc="400" dirty="0" err="1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b="1" i="1" spc="400" dirty="0" err="1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𝒎</m:t>
                      </m:r>
                      <m:r>
                        <a:rPr lang="en-US" altLang="zh-CN" b="1" i="1" spc="400" dirty="0" smtClean="0">
                          <a:solidFill>
                            <a:srgbClr val="801980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a14:m>
                  <a:endParaRPr lang="zh-CN" altLang="en-US" b="1" spc="400" dirty="0">
                    <a:solidFill>
                      <a:srgbClr val="801980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D66BF13-27AB-0839-7594-5BFF4FFFE3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995" y="1799068"/>
                  <a:ext cx="4643221" cy="925124"/>
                </a:xfrm>
                <a:prstGeom prst="rect">
                  <a:avLst/>
                </a:prstGeom>
                <a:blipFill>
                  <a:blip r:embed="rId5"/>
                  <a:stretch>
                    <a:fillRect l="-878" t="-1071" r="-768" b="-19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470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b8ef26f-6725-41fd-8c5b-9473734158f7"/>
  <p:tag name="COMMONDATA" val="eyJoZGlkIjoiMWJlYjUxZmFmZWFmNmNmNjBmYmYyYTViMjJmYTg2ZGYifQ=="/>
</p:tagLst>
</file>

<file path=ppt/theme/theme1.xml><?xml version="1.0" encoding="utf-8"?>
<a:theme xmlns:a="http://schemas.openxmlformats.org/drawingml/2006/main" name="PPT素材模板  www.pptscmb.c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31qfaeu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</TotalTime>
  <Words>2805</Words>
  <Application>Microsoft Office PowerPoint</Application>
  <PresentationFormat>宽屏</PresentationFormat>
  <Paragraphs>355</Paragraphs>
  <Slides>51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等线</vt:lpstr>
      <vt:lpstr>微软雅黑</vt:lpstr>
      <vt:lpstr>Arial</vt:lpstr>
      <vt:lpstr>Calibri</vt:lpstr>
      <vt:lpstr>Cambria Math</vt:lpstr>
      <vt:lpstr>Cascadia Code</vt:lpstr>
      <vt:lpstr>Consolas</vt:lpstr>
      <vt:lpstr>PPT素材模板  www.pptscmb.cn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SPFA</vt:lpstr>
      <vt:lpstr>SPFA</vt:lpstr>
      <vt:lpstr>SPFA</vt:lpstr>
      <vt:lpstr>SPFA</vt:lpstr>
      <vt:lpstr>SPFA</vt:lpstr>
      <vt:lpstr>SPFA</vt:lpstr>
      <vt:lpstr>SPFA</vt:lpstr>
      <vt:lpstr>SPFA</vt:lpstr>
      <vt:lpstr>SPFA</vt:lpstr>
      <vt:lpstr>SPFA</vt:lpstr>
      <vt:lpstr>PowerPoint 演示文稿</vt:lpstr>
      <vt:lpstr>SPFA</vt:lpstr>
      <vt:lpstr>PowerPoint 演示文稿</vt:lpstr>
      <vt:lpstr>Dijkstra</vt:lpstr>
      <vt:lpstr>Dijkstra</vt:lpstr>
      <vt:lpstr>Dijkstra</vt:lpstr>
      <vt:lpstr>Dijkstra</vt:lpstr>
      <vt:lpstr>Dijkstra</vt:lpstr>
      <vt:lpstr>Dijkstra</vt:lpstr>
      <vt:lpstr>Dijkstra</vt:lpstr>
      <vt:lpstr>Dijkstra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奈 日</cp:lastModifiedBy>
  <cp:revision>106</cp:revision>
  <dcterms:created xsi:type="dcterms:W3CDTF">2022-04-02T12:28:00Z</dcterms:created>
  <dcterms:modified xsi:type="dcterms:W3CDTF">2024-07-30T01:29:15Z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CC29F27B7DAC4C82AC9A60430AA44524</vt:lpwstr>
  </property>
  <property fmtid="{D5CDD505-2E9C-101B-9397-08002B2CF9AE}" pid="3" name="KSOProductBuildVer">
    <vt:lpwstr>2052-11.1.0.12763</vt:lpwstr>
  </property>
</Properties>
</file>